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72" r:id="rId2"/>
    <p:sldId id="271" r:id="rId3"/>
    <p:sldId id="258" r:id="rId4"/>
    <p:sldId id="286" r:id="rId5"/>
    <p:sldId id="293" r:id="rId6"/>
    <p:sldId id="292" r:id="rId7"/>
    <p:sldId id="300" r:id="rId8"/>
    <p:sldId id="303" r:id="rId9"/>
    <p:sldId id="296" r:id="rId10"/>
    <p:sldId id="304" r:id="rId11"/>
    <p:sldId id="301" r:id="rId12"/>
    <p:sldId id="306" r:id="rId13"/>
    <p:sldId id="259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287" r:id="rId27"/>
    <p:sldId id="307" r:id="rId28"/>
    <p:sldId id="310" r:id="rId29"/>
    <p:sldId id="311" r:id="rId30"/>
    <p:sldId id="277" r:id="rId31"/>
    <p:sldId id="284" r:id="rId32"/>
    <p:sldId id="268" r:id="rId33"/>
    <p:sldId id="302" r:id="rId34"/>
    <p:sldId id="298" r:id="rId35"/>
    <p:sldId id="312" r:id="rId36"/>
    <p:sldId id="299" r:id="rId37"/>
    <p:sldId id="269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8" autoAdjust="0"/>
    <p:restoredTop sz="94660"/>
  </p:normalViewPr>
  <p:slideViewPr>
    <p:cSldViewPr>
      <p:cViewPr varScale="1">
        <p:scale>
          <a:sx n="68" d="100"/>
          <a:sy n="68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88BEA4-E4F2-4498-8BD9-A2C92E74CA8D}" type="doc">
      <dgm:prSet loTypeId="urn:microsoft.com/office/officeart/2005/8/layout/venn1" loCatId="relationship" qsTypeId="urn:microsoft.com/office/officeart/2005/8/quickstyle/3d1" qsCatId="3D" csTypeId="urn:microsoft.com/office/officeart/2005/8/colors/accent2_4" csCatId="accent2" phldr="1"/>
      <dgm:spPr/>
    </dgm:pt>
    <dgm:pt modelId="{55847962-92E6-49CA-B809-E5B5CBF81F3A}">
      <dgm:prSet phldrT="[Text]"/>
      <dgm:spPr/>
      <dgm:t>
        <a:bodyPr/>
        <a:lstStyle/>
        <a:p>
          <a:r>
            <a:rPr lang="sr-Cyrl-RS" b="1" dirty="0">
              <a:solidFill>
                <a:schemeClr val="bg1"/>
              </a:solidFill>
            </a:rPr>
            <a:t>биолошко</a:t>
          </a:r>
          <a:endParaRPr lang="en-GB" b="1" dirty="0">
            <a:solidFill>
              <a:schemeClr val="bg1"/>
            </a:solidFill>
          </a:endParaRPr>
        </a:p>
      </dgm:t>
    </dgm:pt>
    <dgm:pt modelId="{A24FB5A8-26CE-4C9B-85E3-DC4BD69E7A4F}" type="parTrans" cxnId="{CD81A3A0-C5C0-42CD-83A1-FE7ED6A444A1}">
      <dgm:prSet/>
      <dgm:spPr/>
      <dgm:t>
        <a:bodyPr/>
        <a:lstStyle/>
        <a:p>
          <a:endParaRPr lang="en-GB"/>
        </a:p>
      </dgm:t>
    </dgm:pt>
    <dgm:pt modelId="{085798D5-B2D0-418A-88D4-B60096433A5A}" type="sibTrans" cxnId="{CD81A3A0-C5C0-42CD-83A1-FE7ED6A444A1}">
      <dgm:prSet/>
      <dgm:spPr/>
      <dgm:t>
        <a:bodyPr/>
        <a:lstStyle/>
        <a:p>
          <a:endParaRPr lang="en-GB"/>
        </a:p>
      </dgm:t>
    </dgm:pt>
    <dgm:pt modelId="{E4954879-1045-4E4E-829D-DE18FB86C37F}">
      <dgm:prSet phldrT="[Text]"/>
      <dgm:spPr/>
      <dgm:t>
        <a:bodyPr/>
        <a:lstStyle/>
        <a:p>
          <a:r>
            <a:rPr lang="sr-Cyrl-RS" b="1" dirty="0">
              <a:solidFill>
                <a:schemeClr val="bg1"/>
              </a:solidFill>
            </a:rPr>
            <a:t>социјално</a:t>
          </a:r>
          <a:endParaRPr lang="en-GB" b="1" dirty="0">
            <a:solidFill>
              <a:schemeClr val="bg1"/>
            </a:solidFill>
          </a:endParaRPr>
        </a:p>
      </dgm:t>
    </dgm:pt>
    <dgm:pt modelId="{40674FCC-3D1F-4F71-BE3D-817E6C88F7AE}" type="parTrans" cxnId="{A3EC2048-77C5-42B8-8653-559BDE17C3C8}">
      <dgm:prSet/>
      <dgm:spPr/>
      <dgm:t>
        <a:bodyPr/>
        <a:lstStyle/>
        <a:p>
          <a:endParaRPr lang="en-GB"/>
        </a:p>
      </dgm:t>
    </dgm:pt>
    <dgm:pt modelId="{631C6A7D-7752-49F0-ACE6-F5723B79F9EC}" type="sibTrans" cxnId="{A3EC2048-77C5-42B8-8653-559BDE17C3C8}">
      <dgm:prSet/>
      <dgm:spPr/>
      <dgm:t>
        <a:bodyPr/>
        <a:lstStyle/>
        <a:p>
          <a:endParaRPr lang="en-GB"/>
        </a:p>
      </dgm:t>
    </dgm:pt>
    <dgm:pt modelId="{473C2A07-33EE-4357-83EC-C38D0C8E0F77}">
      <dgm:prSet phldrT="[Text]"/>
      <dgm:spPr/>
      <dgm:t>
        <a:bodyPr/>
        <a:lstStyle/>
        <a:p>
          <a:r>
            <a:rPr lang="sr-Cyrl-RS" b="1" dirty="0">
              <a:solidFill>
                <a:schemeClr val="bg1"/>
              </a:solidFill>
            </a:rPr>
            <a:t>психолошко</a:t>
          </a:r>
          <a:endParaRPr lang="en-GB" b="1" dirty="0">
            <a:solidFill>
              <a:schemeClr val="bg1"/>
            </a:solidFill>
          </a:endParaRPr>
        </a:p>
      </dgm:t>
    </dgm:pt>
    <dgm:pt modelId="{78AB140C-6D15-4EE2-B46C-50C5827B83F5}" type="parTrans" cxnId="{BA57F642-963A-41CA-AE8C-2D5A18F0709B}">
      <dgm:prSet/>
      <dgm:spPr/>
      <dgm:t>
        <a:bodyPr/>
        <a:lstStyle/>
        <a:p>
          <a:endParaRPr lang="en-GB"/>
        </a:p>
      </dgm:t>
    </dgm:pt>
    <dgm:pt modelId="{7445A0F4-E80F-4B4C-8B50-E479F255B641}" type="sibTrans" cxnId="{BA57F642-963A-41CA-AE8C-2D5A18F0709B}">
      <dgm:prSet/>
      <dgm:spPr/>
      <dgm:t>
        <a:bodyPr/>
        <a:lstStyle/>
        <a:p>
          <a:endParaRPr lang="en-GB"/>
        </a:p>
      </dgm:t>
    </dgm:pt>
    <dgm:pt modelId="{09B278B3-70FD-41FF-9638-C68CEAC8FFAA}" type="pres">
      <dgm:prSet presAssocID="{9388BEA4-E4F2-4498-8BD9-A2C92E74CA8D}" presName="compositeShape" presStyleCnt="0">
        <dgm:presLayoutVars>
          <dgm:chMax val="7"/>
          <dgm:dir/>
          <dgm:resizeHandles val="exact"/>
        </dgm:presLayoutVars>
      </dgm:prSet>
      <dgm:spPr/>
    </dgm:pt>
    <dgm:pt modelId="{E235E210-D59C-4CD3-A8A6-CBEDBB5507D0}" type="pres">
      <dgm:prSet presAssocID="{55847962-92E6-49CA-B809-E5B5CBF81F3A}" presName="circ1" presStyleLbl="vennNode1" presStyleIdx="0" presStyleCnt="3"/>
      <dgm:spPr/>
    </dgm:pt>
    <dgm:pt modelId="{D9D9B66B-7B7E-4D6E-81EE-DF93C3B75351}" type="pres">
      <dgm:prSet presAssocID="{55847962-92E6-49CA-B809-E5B5CBF81F3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9B04DF3-D23A-446C-A097-919504D0C09E}" type="pres">
      <dgm:prSet presAssocID="{E4954879-1045-4E4E-829D-DE18FB86C37F}" presName="circ2" presStyleLbl="vennNode1" presStyleIdx="1" presStyleCnt="3"/>
      <dgm:spPr/>
    </dgm:pt>
    <dgm:pt modelId="{2857F143-594C-4AA9-9A77-0F9B2AA74526}" type="pres">
      <dgm:prSet presAssocID="{E4954879-1045-4E4E-829D-DE18FB86C37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197CCE79-3451-4532-92FB-6EE6D88A4BB1}" type="pres">
      <dgm:prSet presAssocID="{473C2A07-33EE-4357-83EC-C38D0C8E0F77}" presName="circ3" presStyleLbl="vennNode1" presStyleIdx="2" presStyleCnt="3"/>
      <dgm:spPr/>
    </dgm:pt>
    <dgm:pt modelId="{D73AABEB-92EF-437F-90DF-C8F881DBBEAE}" type="pres">
      <dgm:prSet presAssocID="{473C2A07-33EE-4357-83EC-C38D0C8E0F7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A57F642-963A-41CA-AE8C-2D5A18F0709B}" srcId="{9388BEA4-E4F2-4498-8BD9-A2C92E74CA8D}" destId="{473C2A07-33EE-4357-83EC-C38D0C8E0F77}" srcOrd="2" destOrd="0" parTransId="{78AB140C-6D15-4EE2-B46C-50C5827B83F5}" sibTransId="{7445A0F4-E80F-4B4C-8B50-E479F255B641}"/>
    <dgm:cxn modelId="{0B3BD047-EFD0-4F24-BB62-162BC23F0118}" type="presOf" srcId="{55847962-92E6-49CA-B809-E5B5CBF81F3A}" destId="{D9D9B66B-7B7E-4D6E-81EE-DF93C3B75351}" srcOrd="1" destOrd="0" presId="urn:microsoft.com/office/officeart/2005/8/layout/venn1"/>
    <dgm:cxn modelId="{A3EC2048-77C5-42B8-8653-559BDE17C3C8}" srcId="{9388BEA4-E4F2-4498-8BD9-A2C92E74CA8D}" destId="{E4954879-1045-4E4E-829D-DE18FB86C37F}" srcOrd="1" destOrd="0" parTransId="{40674FCC-3D1F-4F71-BE3D-817E6C88F7AE}" sibTransId="{631C6A7D-7752-49F0-ACE6-F5723B79F9EC}"/>
    <dgm:cxn modelId="{63570150-B5A4-4887-A700-B89BCEA62F8B}" type="presOf" srcId="{E4954879-1045-4E4E-829D-DE18FB86C37F}" destId="{2857F143-594C-4AA9-9A77-0F9B2AA74526}" srcOrd="1" destOrd="0" presId="urn:microsoft.com/office/officeart/2005/8/layout/venn1"/>
    <dgm:cxn modelId="{0FE66D71-C2AA-4931-A90F-1CAC9999E219}" type="presOf" srcId="{E4954879-1045-4E4E-829D-DE18FB86C37F}" destId="{49B04DF3-D23A-446C-A097-919504D0C09E}" srcOrd="0" destOrd="0" presId="urn:microsoft.com/office/officeart/2005/8/layout/venn1"/>
    <dgm:cxn modelId="{58B72C59-F944-4794-9C06-8E2D8E7096B8}" type="presOf" srcId="{55847962-92E6-49CA-B809-E5B5CBF81F3A}" destId="{E235E210-D59C-4CD3-A8A6-CBEDBB5507D0}" srcOrd="0" destOrd="0" presId="urn:microsoft.com/office/officeart/2005/8/layout/venn1"/>
    <dgm:cxn modelId="{CD81A3A0-C5C0-42CD-83A1-FE7ED6A444A1}" srcId="{9388BEA4-E4F2-4498-8BD9-A2C92E74CA8D}" destId="{55847962-92E6-49CA-B809-E5B5CBF81F3A}" srcOrd="0" destOrd="0" parTransId="{A24FB5A8-26CE-4C9B-85E3-DC4BD69E7A4F}" sibTransId="{085798D5-B2D0-418A-88D4-B60096433A5A}"/>
    <dgm:cxn modelId="{A6D426A2-8349-4052-B642-45EA7B4A2A4F}" type="presOf" srcId="{473C2A07-33EE-4357-83EC-C38D0C8E0F77}" destId="{197CCE79-3451-4532-92FB-6EE6D88A4BB1}" srcOrd="0" destOrd="0" presId="urn:microsoft.com/office/officeart/2005/8/layout/venn1"/>
    <dgm:cxn modelId="{A03C78C7-304D-4993-AEA6-31CFDB861FF4}" type="presOf" srcId="{9388BEA4-E4F2-4498-8BD9-A2C92E74CA8D}" destId="{09B278B3-70FD-41FF-9638-C68CEAC8FFAA}" srcOrd="0" destOrd="0" presId="urn:microsoft.com/office/officeart/2005/8/layout/venn1"/>
    <dgm:cxn modelId="{9B2399EF-FF59-404D-BEC3-818F12A0824B}" type="presOf" srcId="{473C2A07-33EE-4357-83EC-C38D0C8E0F77}" destId="{D73AABEB-92EF-437F-90DF-C8F881DBBEAE}" srcOrd="1" destOrd="0" presId="urn:microsoft.com/office/officeart/2005/8/layout/venn1"/>
    <dgm:cxn modelId="{EAAA80F2-18AC-4A13-A745-DEA19A69ACE1}" type="presParOf" srcId="{09B278B3-70FD-41FF-9638-C68CEAC8FFAA}" destId="{E235E210-D59C-4CD3-A8A6-CBEDBB5507D0}" srcOrd="0" destOrd="0" presId="urn:microsoft.com/office/officeart/2005/8/layout/venn1"/>
    <dgm:cxn modelId="{E6C59E99-5BA6-49D4-BF9D-6F2098360531}" type="presParOf" srcId="{09B278B3-70FD-41FF-9638-C68CEAC8FFAA}" destId="{D9D9B66B-7B7E-4D6E-81EE-DF93C3B75351}" srcOrd="1" destOrd="0" presId="urn:microsoft.com/office/officeart/2005/8/layout/venn1"/>
    <dgm:cxn modelId="{B9A0EC0E-5525-4A7F-9F85-C68D3D15F74B}" type="presParOf" srcId="{09B278B3-70FD-41FF-9638-C68CEAC8FFAA}" destId="{49B04DF3-D23A-446C-A097-919504D0C09E}" srcOrd="2" destOrd="0" presId="urn:microsoft.com/office/officeart/2005/8/layout/venn1"/>
    <dgm:cxn modelId="{70207C47-9177-407C-B09E-0BECA74615F2}" type="presParOf" srcId="{09B278B3-70FD-41FF-9638-C68CEAC8FFAA}" destId="{2857F143-594C-4AA9-9A77-0F9B2AA74526}" srcOrd="3" destOrd="0" presId="urn:microsoft.com/office/officeart/2005/8/layout/venn1"/>
    <dgm:cxn modelId="{C5C8DB9F-4167-4594-9FBC-2F0228887BCA}" type="presParOf" srcId="{09B278B3-70FD-41FF-9638-C68CEAC8FFAA}" destId="{197CCE79-3451-4532-92FB-6EE6D88A4BB1}" srcOrd="4" destOrd="0" presId="urn:microsoft.com/office/officeart/2005/8/layout/venn1"/>
    <dgm:cxn modelId="{761411D8-6016-48DF-8F62-774AEBB0FB0D}" type="presParOf" srcId="{09B278B3-70FD-41FF-9638-C68CEAC8FFAA}" destId="{D73AABEB-92EF-437F-90DF-C8F881DBBEAE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35E210-D59C-4CD3-A8A6-CBEDBB5507D0}">
      <dsp:nvSpPr>
        <dsp:cNvPr id="0" name=""/>
        <dsp:cNvSpPr/>
      </dsp:nvSpPr>
      <dsp:spPr>
        <a:xfrm>
          <a:off x="1066799" y="50799"/>
          <a:ext cx="2438400" cy="2438400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2">
              <a:shade val="80000"/>
              <a:alpha val="5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100" b="1" kern="1200" dirty="0">
              <a:solidFill>
                <a:schemeClr val="bg1"/>
              </a:solidFill>
            </a:rPr>
            <a:t>биолошко</a:t>
          </a:r>
          <a:endParaRPr lang="en-GB" sz="2100" b="1" kern="1200" dirty="0">
            <a:solidFill>
              <a:schemeClr val="bg1"/>
            </a:solidFill>
          </a:endParaRPr>
        </a:p>
      </dsp:txBody>
      <dsp:txXfrm>
        <a:off x="1391919" y="477519"/>
        <a:ext cx="1788160" cy="1097280"/>
      </dsp:txXfrm>
    </dsp:sp>
    <dsp:sp modelId="{49B04DF3-D23A-446C-A097-919504D0C09E}">
      <dsp:nvSpPr>
        <dsp:cNvPr id="0" name=""/>
        <dsp:cNvSpPr/>
      </dsp:nvSpPr>
      <dsp:spPr>
        <a:xfrm>
          <a:off x="1946655" y="1574800"/>
          <a:ext cx="2438400" cy="2438400"/>
        </a:xfrm>
        <a:prstGeom prst="ellipse">
          <a:avLst/>
        </a:prstGeom>
        <a:solidFill>
          <a:schemeClr val="accent2">
            <a:shade val="80000"/>
            <a:alpha val="50000"/>
            <a:hueOff val="-168755"/>
            <a:satOff val="-30609"/>
            <a:lumOff val="32309"/>
            <a:alphaOff val="0"/>
          </a:schemeClr>
        </a:solidFill>
        <a:ln>
          <a:noFill/>
        </a:ln>
        <a:effectLst>
          <a:glow rad="63500">
            <a:schemeClr val="accent2">
              <a:shade val="80000"/>
              <a:alpha val="50000"/>
              <a:hueOff val="-168755"/>
              <a:satOff val="-30609"/>
              <a:lumOff val="32309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100" b="1" kern="1200" dirty="0">
              <a:solidFill>
                <a:schemeClr val="bg1"/>
              </a:solidFill>
            </a:rPr>
            <a:t>социјално</a:t>
          </a:r>
          <a:endParaRPr lang="en-GB" sz="2100" b="1" kern="1200" dirty="0">
            <a:solidFill>
              <a:schemeClr val="bg1"/>
            </a:solidFill>
          </a:endParaRPr>
        </a:p>
      </dsp:txBody>
      <dsp:txXfrm>
        <a:off x="2692400" y="2204720"/>
        <a:ext cx="1463040" cy="1341120"/>
      </dsp:txXfrm>
    </dsp:sp>
    <dsp:sp modelId="{197CCE79-3451-4532-92FB-6EE6D88A4BB1}">
      <dsp:nvSpPr>
        <dsp:cNvPr id="0" name=""/>
        <dsp:cNvSpPr/>
      </dsp:nvSpPr>
      <dsp:spPr>
        <a:xfrm>
          <a:off x="186943" y="1574800"/>
          <a:ext cx="2438400" cy="2438400"/>
        </a:xfrm>
        <a:prstGeom prst="ellipse">
          <a:avLst/>
        </a:prstGeom>
        <a:solidFill>
          <a:schemeClr val="accent2">
            <a:shade val="80000"/>
            <a:alpha val="50000"/>
            <a:hueOff val="-168755"/>
            <a:satOff val="-30609"/>
            <a:lumOff val="32309"/>
            <a:alphaOff val="0"/>
          </a:schemeClr>
        </a:solidFill>
        <a:ln>
          <a:noFill/>
        </a:ln>
        <a:effectLst>
          <a:glow rad="63500">
            <a:schemeClr val="accent2">
              <a:shade val="80000"/>
              <a:alpha val="50000"/>
              <a:hueOff val="-168755"/>
              <a:satOff val="-30609"/>
              <a:lumOff val="32309"/>
              <a:alphaOff val="0"/>
              <a:alpha val="45000"/>
              <a:satMod val="12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100" b="1" kern="1200" dirty="0">
              <a:solidFill>
                <a:schemeClr val="bg1"/>
              </a:solidFill>
            </a:rPr>
            <a:t>психолошко</a:t>
          </a:r>
          <a:endParaRPr lang="en-GB" sz="2100" b="1" kern="1200" dirty="0">
            <a:solidFill>
              <a:schemeClr val="bg1"/>
            </a:solidFill>
          </a:endParaRPr>
        </a:p>
      </dsp:txBody>
      <dsp:txXfrm>
        <a:off x="416559" y="2204720"/>
        <a:ext cx="1463040" cy="1341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735C4CD-DB51-4257-AB29-DA628A1D31DF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483655-5508-4E25-B144-2F693334FF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2032299-A166-4C1E-9384-FE21D31C746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1031B9-34DE-41BA-A128-AB1CBBA2CFA0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96598-7DC3-4326-B992-5286EF6D904B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02530-14E3-42C4-B741-314E1291EB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2487C-4768-4EFB-B547-998500069C70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26BA1-6408-4B04-960B-45B061E0D0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113DB-CAA1-4AFA-82FF-6D79855C2025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ACA4-8DE0-483A-99E4-BBABB73E8F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buFont typeface="Wingdings" pitchFamily="2" charset="2"/>
              <a:buChar char="Ø"/>
              <a:defRPr/>
            </a:lvl1pPr>
            <a:lvl2pPr>
              <a:buClr>
                <a:srgbClr val="C00000"/>
              </a:buClr>
              <a:buFont typeface="Wingdings" pitchFamily="2" charset="2"/>
              <a:buChar char="Ø"/>
              <a:defRPr/>
            </a:lvl2pPr>
            <a:lvl3pPr>
              <a:buClr>
                <a:srgbClr val="C00000"/>
              </a:buClr>
              <a:buFont typeface="Wingdings" pitchFamily="2" charset="2"/>
              <a:buChar char="Ø"/>
              <a:defRPr/>
            </a:lvl3pPr>
            <a:lvl4pPr>
              <a:buClr>
                <a:srgbClr val="C00000"/>
              </a:buClr>
              <a:buFont typeface="Wingdings" pitchFamily="2" charset="2"/>
              <a:buChar char="Ø"/>
              <a:defRPr/>
            </a:lvl4pPr>
            <a:lvl5pPr>
              <a:buClr>
                <a:srgbClr val="C00000"/>
              </a:buClr>
              <a:buFont typeface="Wingdings" pitchFamily="2" charset="2"/>
              <a:buChar char="Ø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FAFBF-053E-4F72-8968-B4C511EFA837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2FBB5-BECA-4F55-8A83-3F37CD4E9C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C1E1F-5D09-45CA-8E37-4E555A7C07A9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AAB61-C7B8-4DC0-9B70-27EE9E4EC5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DDD78-337D-4F11-A761-C3FEF37E4F9D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12BED-98BD-458F-83D0-46B9B26493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7A4B8-B22C-4BDA-A0A6-7D059988D464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552D6-43B4-4DB0-85CC-5A4ADDF628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381A6-68A2-4948-9D53-D9C2CE30D863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E7BE5-20F7-4D80-9B83-248D2279ED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AE6D0-1196-424F-B640-87EDB8811C82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8EBF1-EA8D-427D-B5EF-3E74D60BD9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1BAA9-C588-44E5-923C-0C4A491688C0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E49C3-98E8-4757-9A42-BCAFE88E9A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40350-B717-4922-AB83-B141AE2A2890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56DC4-FAD0-4D63-BB04-84664BC734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9E83E-DEB7-4455-A7C2-B0929E0F61D7}" type="datetimeFigureOut">
              <a:rPr lang="en-US"/>
              <a:pPr>
                <a:defRPr/>
              </a:pPr>
              <a:t>10/1/2020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025975-34B8-4D20-A2DB-A45238188E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eedlenthread.com/Images/patterns/Hand_Embroidery/lily_pattern_corn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3650" y="4314825"/>
            <a:ext cx="28003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250825" y="2000250"/>
            <a:ext cx="8642350" cy="1470025"/>
          </a:xfrm>
        </p:spPr>
        <p:txBody>
          <a:bodyPr/>
          <a:lstStyle/>
          <a:p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 err="1">
                <a:solidFill>
                  <a:srgbClr val="C00000"/>
                </a:solidFill>
              </a:rPr>
              <a:t>Основне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струковне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студије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 err="1">
                <a:solidFill>
                  <a:srgbClr val="C00000"/>
                </a:solidFill>
              </a:rPr>
              <a:t>Психијатрија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са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негом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 err="1">
                <a:solidFill>
                  <a:srgbClr val="C00000"/>
                </a:solidFill>
              </a:rPr>
              <a:t>школска</a:t>
            </a:r>
            <a:r>
              <a:rPr lang="en-US" sz="3600" b="1" dirty="0">
                <a:solidFill>
                  <a:srgbClr val="C00000"/>
                </a:solidFill>
              </a:rPr>
              <a:t> 2020/2021. </a:t>
            </a:r>
            <a:r>
              <a:rPr lang="en-US" sz="3600" b="1" dirty="0" err="1">
                <a:solidFill>
                  <a:srgbClr val="C00000"/>
                </a:solidFill>
              </a:rPr>
              <a:t>година</a:t>
            </a:r>
            <a:br>
              <a:rPr lang="en-US" sz="3600" b="1" dirty="0">
                <a:solidFill>
                  <a:srgbClr val="C00000"/>
                </a:solidFill>
              </a:rPr>
            </a:br>
            <a:r>
              <a:rPr lang="en-US" sz="3600" b="1" dirty="0">
                <a:solidFill>
                  <a:srgbClr val="C00000"/>
                </a:solidFill>
              </a:rPr>
              <a:t>2. </a:t>
            </a:r>
            <a:r>
              <a:rPr lang="en-US" sz="3600" b="1" dirty="0" err="1">
                <a:solidFill>
                  <a:srgbClr val="C00000"/>
                </a:solidFill>
              </a:rPr>
              <a:t>недеља</a:t>
            </a:r>
            <a:r>
              <a:rPr lang="en-US" sz="3600" b="1" dirty="0">
                <a:solidFill>
                  <a:srgbClr val="C00000"/>
                </a:solidFill>
              </a:rPr>
              <a:t> </a:t>
            </a:r>
            <a:r>
              <a:rPr lang="en-US" sz="3600" b="1" dirty="0" err="1">
                <a:solidFill>
                  <a:srgbClr val="C00000"/>
                </a:solidFill>
              </a:rPr>
              <a:t>наставе</a:t>
            </a:r>
            <a:br>
              <a:rPr lang="en-US" sz="3600" b="1" dirty="0">
                <a:solidFill>
                  <a:srgbClr val="C00000"/>
                </a:solidFill>
              </a:rPr>
            </a:br>
            <a:br>
              <a:rPr lang="en-US" b="1" dirty="0">
                <a:solidFill>
                  <a:srgbClr val="C00000"/>
                </a:solidFill>
              </a:rPr>
            </a:br>
            <a:br>
              <a:rPr lang="en-US" b="1" dirty="0">
                <a:solidFill>
                  <a:srgbClr val="C00000"/>
                </a:solidFill>
              </a:rPr>
            </a:br>
            <a:r>
              <a:rPr lang="en-US" b="1" dirty="0" err="1"/>
              <a:t>Концепција</a:t>
            </a:r>
            <a:r>
              <a:rPr lang="en-US" b="1" dirty="0"/>
              <a:t> </a:t>
            </a:r>
            <a:r>
              <a:rPr lang="en-US" b="1" dirty="0" err="1"/>
              <a:t>менталног</a:t>
            </a:r>
            <a:r>
              <a:rPr lang="en-US" b="1" dirty="0"/>
              <a:t> </a:t>
            </a:r>
            <a:r>
              <a:rPr lang="en-US" b="1" dirty="0" err="1"/>
              <a:t>здравља</a:t>
            </a:r>
            <a:br>
              <a:rPr lang="en-GB" b="1" dirty="0"/>
            </a:br>
            <a:br>
              <a:rPr lang="en-US" b="1" dirty="0">
                <a:solidFill>
                  <a:srgbClr val="C00000"/>
                </a:solidFill>
              </a:rPr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0175" y="4508500"/>
            <a:ext cx="6400800" cy="649288"/>
          </a:xfrm>
        </p:spPr>
        <p:txBody>
          <a:bodyPr/>
          <a:lstStyle/>
          <a:p>
            <a:pPr>
              <a:defRPr/>
            </a:pPr>
            <a:r>
              <a:rPr lang="ru-RU" b="1" dirty="0"/>
              <a:t>доц. др Милица Боровчанин</a:t>
            </a:r>
          </a:p>
          <a:p>
            <a:pPr>
              <a:defRPr/>
            </a:pPr>
            <a:endParaRPr lang="ru-RU" b="1" dirty="0"/>
          </a:p>
          <a:p>
            <a:pPr>
              <a:defRPr/>
            </a:pPr>
            <a:endParaRPr lang="ru-RU" b="1" dirty="0"/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ransition advTm="7241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Ментално здравље и телесно здравље</a:t>
            </a:r>
            <a:endParaRPr lang="en-GB" sz="400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/>
          </a:p>
          <a:p>
            <a:r>
              <a:rPr lang="en-US"/>
              <a:t>Мали број људи који имају ментални поремећај се лечи</a:t>
            </a:r>
            <a:endParaRPr lang="sr-Latn-CS"/>
          </a:p>
          <a:p>
            <a:endParaRPr lang="sr-Latn-CS"/>
          </a:p>
          <a:p>
            <a:r>
              <a:rPr lang="sr-Latn-CS"/>
              <a:t>Неупућеност у могућност успешног лечења менталних поремећаја</a:t>
            </a:r>
            <a:endParaRPr lang="en-US"/>
          </a:p>
        </p:txBody>
      </p:sp>
    </p:spTree>
  </p:cSld>
  <p:clrMapOvr>
    <a:masterClrMapping/>
  </p:clrMapOvr>
  <p:transition advTm="278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r>
              <a:rPr lang="sr-Latn-CS" sz="4000"/>
              <a:t>Два вида интеракције:</a:t>
            </a:r>
            <a:br>
              <a:rPr lang="sr-Latn-CS" sz="4000"/>
            </a:br>
            <a:r>
              <a:rPr lang="sr-Latn-CS" sz="4000" b="1">
                <a:solidFill>
                  <a:srgbClr val="C00000"/>
                </a:solidFill>
              </a:rPr>
              <a:t>ментално - телесно</a:t>
            </a:r>
            <a:endParaRPr lang="en-GB" sz="4000" b="1">
              <a:solidFill>
                <a:srgbClr val="C00000"/>
              </a:solidFill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000125"/>
            <a:ext cx="8686800" cy="5126038"/>
          </a:xfrm>
        </p:spPr>
        <p:txBody>
          <a:bodyPr/>
          <a:lstStyle/>
          <a:p>
            <a:r>
              <a:rPr lang="sr-Latn-CS"/>
              <a:t> </a:t>
            </a:r>
            <a:r>
              <a:rPr lang="sr-Latn-CS" sz="2800"/>
              <a:t>неуроендокрино функционисање и функционисање имунитета</a:t>
            </a:r>
          </a:p>
          <a:p>
            <a:pPr lvl="1">
              <a:buFontTx/>
              <a:buChar char="-"/>
            </a:pPr>
            <a:r>
              <a:rPr lang="sr-Latn-CS" sz="2400"/>
              <a:t>анксиозно и депресивно расположење доводи до повећане осетљивости за развој телесних болести (срчана обољења)</a:t>
            </a:r>
          </a:p>
          <a:p>
            <a:pPr lvl="1">
              <a:buFontTx/>
              <a:buChar char="-"/>
            </a:pPr>
            <a:r>
              <a:rPr lang="sr-Latn-CS" sz="2400"/>
              <a:t>жене са узнапредовалим карциномом дојке које учествују у супортивној групној терапији живе дуже од оних које не учествују у групној терапији</a:t>
            </a:r>
          </a:p>
          <a:p>
            <a:pPr lvl="1">
              <a:buFontTx/>
              <a:buChar char="-"/>
            </a:pPr>
            <a:r>
              <a:rPr lang="sr-Cyrl-CS" sz="2400"/>
              <a:t>р</a:t>
            </a:r>
            <a:r>
              <a:rPr lang="sr-Latn-CS" sz="2400"/>
              <a:t>еалистичко прихватање сопствене смрти је повезано са скраћеним преживљавањем од </a:t>
            </a:r>
            <a:r>
              <a:rPr lang="en-GB" sz="2400"/>
              <a:t>AIDS</a:t>
            </a:r>
            <a:endParaRPr lang="sr-Latn-CS" sz="2400"/>
          </a:p>
          <a:p>
            <a:r>
              <a:rPr lang="sr-Cyrl-CS" sz="2800"/>
              <a:t>љ</a:t>
            </a:r>
            <a:r>
              <a:rPr lang="sr-Latn-CS" sz="2800"/>
              <a:t>удско понашање и активности</a:t>
            </a:r>
          </a:p>
          <a:p>
            <a:pPr>
              <a:buFont typeface="Wingdings" pitchFamily="2" charset="2"/>
              <a:buNone/>
            </a:pPr>
            <a:r>
              <a:rPr lang="sr-Latn-CS"/>
              <a:t>	</a:t>
            </a:r>
            <a:r>
              <a:rPr lang="sr-Latn-CS" sz="2400"/>
              <a:t>- дијета, вежбање, сексуалне активности, пушење и придржавање </a:t>
            </a:r>
            <a:r>
              <a:rPr lang="sr-Cyrl-CS" sz="2400"/>
              <a:t>прописано</a:t>
            </a:r>
            <a:r>
              <a:rPr lang="en-US" sz="2400"/>
              <a:t>г</a:t>
            </a:r>
            <a:r>
              <a:rPr lang="sr-Cyrl-CS" sz="2400"/>
              <a:t> </a:t>
            </a:r>
            <a:r>
              <a:rPr lang="sr-Latn-CS" sz="2400"/>
              <a:t>медицинско</a:t>
            </a:r>
            <a:r>
              <a:rPr lang="en-US" sz="2400"/>
              <a:t>г</a:t>
            </a:r>
            <a:r>
              <a:rPr lang="sr-Latn-CS" sz="2400"/>
              <a:t> третман</a:t>
            </a:r>
            <a:r>
              <a:rPr lang="en-US" sz="2400"/>
              <a:t>а</a:t>
            </a:r>
            <a:endParaRPr lang="sr-Latn-CS" sz="2400"/>
          </a:p>
          <a:p>
            <a:pPr>
              <a:buFont typeface="Wingdings" pitchFamily="2" charset="2"/>
              <a:buNone/>
            </a:pPr>
            <a:r>
              <a:rPr lang="sr-Latn-CS" sz="2400"/>
              <a:t>	- здраво понашање зависи од менталног здравља те особе</a:t>
            </a:r>
          </a:p>
          <a:p>
            <a:pPr lvl="1">
              <a:buFontTx/>
              <a:buChar char="-"/>
            </a:pPr>
            <a:endParaRPr lang="en-GB" sz="2400"/>
          </a:p>
        </p:txBody>
      </p:sp>
    </p:spTree>
  </p:cSld>
  <p:clrMapOvr>
    <a:masterClrMapping/>
  </p:clrMapOvr>
  <p:transition advTm="11241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Концепт менталног здравља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marL="273050" indent="-457200" eaLnBrk="1" hangingPunct="1">
              <a:spcBef>
                <a:spcPts val="600"/>
              </a:spcBef>
              <a:defRPr/>
            </a:pPr>
            <a:r>
              <a:rPr lang="ru-RU" sz="3000" dirty="0"/>
              <a:t>Крос – културална перспектива менталног здравља</a:t>
            </a:r>
          </a:p>
          <a:p>
            <a:pPr marL="273050" indent="-457200" eaLnBrk="1" hangingPunct="1">
              <a:spcBef>
                <a:spcPts val="600"/>
              </a:spcBef>
              <a:defRPr/>
            </a:pPr>
            <a:endParaRPr lang="ru-RU" sz="3000" dirty="0"/>
          </a:p>
          <a:p>
            <a:pPr marL="273050" indent="-457200" eaLnBrk="1" hangingPunct="1">
              <a:spcBef>
                <a:spcPts val="600"/>
              </a:spcBef>
              <a:defRPr/>
            </a:pPr>
            <a:r>
              <a:rPr lang="ru-RU" sz="3000" dirty="0"/>
              <a:t>Клиничко - прагматичан концепт</a:t>
            </a:r>
          </a:p>
          <a:p>
            <a:pPr marL="1530350" lvl="3" indent="-457200" eaLnBrk="1" hangingPunct="1">
              <a:spcBef>
                <a:spcPts val="600"/>
              </a:spcBef>
              <a:buSzPct val="50000"/>
              <a:buFont typeface="Arial" charset="0"/>
              <a:buNone/>
              <a:defRPr/>
            </a:pPr>
            <a:endParaRPr lang="ru-RU" sz="3000" dirty="0"/>
          </a:p>
          <a:p>
            <a:pPr marL="273050" indent="-457200" eaLnBrk="1" hangingPunct="1">
              <a:spcBef>
                <a:spcPts val="600"/>
              </a:spcBef>
              <a:defRPr/>
            </a:pPr>
            <a:r>
              <a:rPr lang="ru-RU" sz="3000" dirty="0"/>
              <a:t>Концепт менталног здравље из перспективе позитивне психологије</a:t>
            </a:r>
          </a:p>
          <a:p>
            <a:pPr marL="273050" indent="-457200" eaLnBrk="1" hangingPunct="1">
              <a:spcBef>
                <a:spcPts val="600"/>
              </a:spcBef>
              <a:buFont typeface="Arial" charset="0"/>
              <a:buNone/>
              <a:defRPr/>
            </a:pPr>
            <a:endParaRPr lang="ru-RU" sz="3000" dirty="0"/>
          </a:p>
          <a:p>
            <a:pPr marL="273050" indent="-457200" eaLnBrk="1" hangingPunct="1">
              <a:spcBef>
                <a:spcPts val="600"/>
              </a:spcBef>
              <a:defRPr/>
            </a:pPr>
            <a:r>
              <a:rPr lang="ru-RU" sz="3000" dirty="0"/>
              <a:t> Хуманистичко - филозофски концепт</a:t>
            </a:r>
            <a:endParaRPr lang="en-US" sz="3000" dirty="0"/>
          </a:p>
          <a:p>
            <a:pPr eaLnBrk="1" hangingPunct="1">
              <a:buFont typeface="Arial" charset="0"/>
              <a:buNone/>
              <a:defRPr/>
            </a:pPr>
            <a:endParaRPr lang="en-GB" sz="3000" dirty="0"/>
          </a:p>
        </p:txBody>
      </p:sp>
    </p:spTree>
  </p:cSld>
  <p:clrMapOvr>
    <a:masterClrMapping/>
  </p:clrMapOvr>
  <p:transition advTm="2949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http://paintingandframe.com/uploadpic/william_morris/big/seaweed_wallpaper_de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35525"/>
            <a:ext cx="2925763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6" descr="http://paintingandframe.com/uploadpic/william_morris/big/bower_desig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4857750"/>
            <a:ext cx="2925762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8" descr="http://www.qualityresearchinternational.com/socialresearch/williammorris-goldenlilymin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75" y="4857750"/>
            <a:ext cx="3810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/>
            <a:r>
              <a:rPr lang="en-US"/>
              <a:t>Концепт менталног здравља и менталне болести</a:t>
            </a:r>
            <a:endParaRPr lang="en-GB"/>
          </a:p>
        </p:txBody>
      </p:sp>
      <p:sp>
        <p:nvSpPr>
          <p:cNvPr id="14342" name="Content Placeholder 2"/>
          <p:cNvSpPr>
            <a:spLocks noGrp="1"/>
          </p:cNvSpPr>
          <p:nvPr>
            <p:ph idx="1"/>
          </p:nvPr>
        </p:nvSpPr>
        <p:spPr>
          <a:xfrm>
            <a:off x="0" y="1428750"/>
            <a:ext cx="9144000" cy="4697413"/>
          </a:xfrm>
        </p:spPr>
        <p:txBody>
          <a:bodyPr/>
          <a:lstStyle/>
          <a:p>
            <a:pPr eaLnBrk="1" hangingPunct="1"/>
            <a:r>
              <a:rPr lang="en-US" sz="2400" b="1">
                <a:solidFill>
                  <a:srgbClr val="C00000"/>
                </a:solidFill>
              </a:rPr>
              <a:t>Светска здравствена организација </a:t>
            </a:r>
            <a:r>
              <a:rPr lang="en-US" sz="2400"/>
              <a:t>дефинише ментално здравље:</a:t>
            </a:r>
          </a:p>
          <a:p>
            <a:pPr eaLnBrk="1" hangingPunct="1">
              <a:buFont typeface="Arial" charset="0"/>
              <a:buNone/>
            </a:pPr>
            <a:endParaRPr lang="en-US" sz="2400"/>
          </a:p>
          <a:p>
            <a:pPr lvl="1" eaLnBrk="1" hangingPunct="1"/>
            <a:r>
              <a:rPr lang="en-US" sz="2400"/>
              <a:t>као стање социјалног и емотивног благостања, </a:t>
            </a:r>
          </a:p>
          <a:p>
            <a:pPr lvl="1" eaLnBrk="1" hangingPunct="1"/>
            <a:r>
              <a:rPr lang="en-US" sz="2400"/>
              <a:t>у коме особа остварује све своје способности,</a:t>
            </a:r>
          </a:p>
          <a:p>
            <a:pPr lvl="1" eaLnBrk="1" hangingPunct="1"/>
            <a:r>
              <a:rPr lang="en-US" sz="2400"/>
              <a:t>може да поднесе све животне стресове,</a:t>
            </a:r>
          </a:p>
          <a:p>
            <a:pPr lvl="1" eaLnBrk="1" hangingPunct="1"/>
            <a:r>
              <a:rPr lang="en-US" sz="2400"/>
              <a:t>продуктивно и плодно ради и</a:t>
            </a:r>
          </a:p>
          <a:p>
            <a:pPr lvl="1" eaLnBrk="1" hangingPunct="1"/>
            <a:r>
              <a:rPr lang="en-US" sz="2400"/>
              <a:t>доприноси својој заједници.</a:t>
            </a:r>
          </a:p>
          <a:p>
            <a:pPr eaLnBrk="1" hangingPunct="1"/>
            <a:endParaRPr lang="en-GB" sz="2400"/>
          </a:p>
        </p:txBody>
      </p:sp>
      <p:sp>
        <p:nvSpPr>
          <p:cNvPr id="14343" name="Rectangle 4"/>
          <p:cNvSpPr>
            <a:spLocks noChangeArrowheads="1"/>
          </p:cNvSpPr>
          <p:nvPr/>
        </p:nvSpPr>
        <p:spPr bwMode="auto">
          <a:xfrm>
            <a:off x="0" y="4500563"/>
            <a:ext cx="91440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buFont typeface="Wingdings" pitchFamily="2" charset="2"/>
              <a:buNone/>
            </a:pPr>
            <a:r>
              <a:rPr lang="en-US" sz="1600">
                <a:latin typeface="Garamond" pitchFamily="18" charset="0"/>
              </a:rPr>
              <a:t>WHO, 2001. Strengthening mental health promotion. Geneva, World Health Organization</a:t>
            </a:r>
          </a:p>
        </p:txBody>
      </p:sp>
    </p:spTree>
  </p:cSld>
  <p:clrMapOvr>
    <a:masterClrMapping/>
  </p:clrMapOvr>
  <p:transition advTm="5124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Клиничко-прагматични</a:t>
            </a:r>
            <a:r>
              <a:rPr lang="en-US"/>
              <a:t> концепт менталног здравља</a:t>
            </a:r>
            <a:endParaRPr lang="en-GB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Назива се још и медицинским моделом здравља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/>
              <a:t>Ова врста модела обухвата два приступа менталном здрављу:</a:t>
            </a:r>
          </a:p>
          <a:p>
            <a:pPr lvl="1">
              <a:buFont typeface="Arial" charset="0"/>
              <a:buChar char="•"/>
            </a:pPr>
            <a:r>
              <a:rPr lang="ru-RU" b="1">
                <a:solidFill>
                  <a:srgbClr val="C00000"/>
                </a:solidFill>
              </a:rPr>
              <a:t>прагматистичан </a:t>
            </a:r>
          </a:p>
          <a:p>
            <a:pPr lvl="1">
              <a:buFont typeface="Arial" charset="0"/>
              <a:buChar char="•"/>
            </a:pPr>
            <a:r>
              <a:rPr lang="ru-RU" b="1">
                <a:solidFill>
                  <a:srgbClr val="C00000"/>
                </a:solidFill>
              </a:rPr>
              <a:t>прагматичан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endParaRPr lang="en-GB"/>
          </a:p>
        </p:txBody>
      </p:sp>
    </p:spTree>
  </p:cSld>
  <p:clrMapOvr>
    <a:masterClrMapping/>
  </p:clrMapOvr>
  <p:transition advTm="1307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Прагматистичан</a:t>
            </a:r>
            <a:r>
              <a:rPr lang="en-US"/>
              <a:t> приступ менталном здрављу</a:t>
            </a:r>
            <a:endParaRPr lang="en-GB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686800" cy="4697413"/>
          </a:xfrm>
        </p:spPr>
        <p:txBody>
          <a:bodyPr/>
          <a:lstStyle/>
          <a:p>
            <a:r>
              <a:rPr lang="ru-RU" sz="2800"/>
              <a:t>Здраве особе су оне које не траже психолошко-психијатријску помоћ</a:t>
            </a:r>
          </a:p>
          <a:p>
            <a:pPr>
              <a:buFont typeface="Wingdings" pitchFamily="2" charset="2"/>
              <a:buNone/>
            </a:pPr>
            <a:endParaRPr lang="ru-RU" sz="2800"/>
          </a:p>
          <a:p>
            <a:r>
              <a:rPr lang="ru-RU" sz="2800"/>
              <a:t>Сматра се да овакав приступ менталном здрављу није адекватан, јер постоје бројни разлози некоришћења психолошко-психијатријске помоћи:</a:t>
            </a:r>
          </a:p>
          <a:p>
            <a:pPr lvl="1">
              <a:buFont typeface="Arial" charset="0"/>
              <a:buChar char="•"/>
            </a:pPr>
            <a:r>
              <a:rPr lang="ru-RU" sz="2400"/>
              <a:t>необавештеност о постојању стручних лица из ове области</a:t>
            </a:r>
          </a:p>
          <a:p>
            <a:pPr lvl="1">
              <a:buFont typeface="Arial" charset="0"/>
              <a:buChar char="•"/>
            </a:pPr>
            <a:r>
              <a:rPr lang="ru-RU" sz="2400"/>
              <a:t>неприступачност здравствене службе</a:t>
            </a:r>
          </a:p>
          <a:p>
            <a:pPr lvl="1">
              <a:buFont typeface="Arial" charset="0"/>
              <a:buChar char="•"/>
            </a:pPr>
            <a:r>
              <a:rPr lang="ru-RU" sz="2400"/>
              <a:t>недовољан увид у сопствено психичко стање</a:t>
            </a:r>
          </a:p>
          <a:p>
            <a:pPr lvl="1">
              <a:buFont typeface="Arial" charset="0"/>
              <a:buChar char="•"/>
            </a:pPr>
            <a:r>
              <a:rPr lang="ru-RU" sz="2400"/>
              <a:t>страх од стигме и дискриминације</a:t>
            </a:r>
            <a:endParaRPr lang="en-GB" sz="2400"/>
          </a:p>
        </p:txBody>
      </p:sp>
    </p:spTree>
  </p:cSld>
  <p:clrMapOvr>
    <a:masterClrMapping/>
  </p:clrMapOvr>
  <p:transition advTm="7623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Прагматичан</a:t>
            </a:r>
            <a:r>
              <a:rPr lang="en-US"/>
              <a:t> приступ менталном здрављу</a:t>
            </a:r>
            <a:endParaRPr lang="en-GB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r>
              <a:rPr lang="ru-RU" sz="2800"/>
              <a:t>Здравствени професионалцима више одговара прагматична дефиниција: ментално здравље представља одсуство менталног поремећаја </a:t>
            </a:r>
          </a:p>
          <a:p>
            <a:pPr>
              <a:buFont typeface="Wingdings" pitchFamily="2" charset="2"/>
              <a:buNone/>
            </a:pPr>
            <a:endParaRPr lang="ru-RU" sz="2800"/>
          </a:p>
          <a:p>
            <a:r>
              <a:rPr lang="ru-RU" sz="2800"/>
              <a:t>Уколико нема одступања у менталним функцијама, односно, уколико оне нису патолошки промењене, обично се сматра да особа није ментално оболела</a:t>
            </a:r>
          </a:p>
          <a:p>
            <a:pPr>
              <a:buFont typeface="Wingdings" pitchFamily="2" charset="2"/>
              <a:buNone/>
            </a:pPr>
            <a:endParaRPr lang="ru-RU" sz="2800"/>
          </a:p>
          <a:p>
            <a:r>
              <a:rPr lang="ru-RU" sz="2800"/>
              <a:t>Практичан за употребу, али је овакав концепт више негативна него позитивна дефиниција менталног здравља</a:t>
            </a:r>
            <a:endParaRPr lang="en-GB" sz="2800"/>
          </a:p>
        </p:txBody>
      </p:sp>
    </p:spTree>
  </p:cSld>
  <p:clrMapOvr>
    <a:masterClrMapping/>
  </p:clrMapOvr>
  <p:transition advTm="3678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Концепт менталног здравља кроз призму </a:t>
            </a:r>
            <a:r>
              <a:rPr lang="en-US" b="1">
                <a:solidFill>
                  <a:srgbClr val="C00000"/>
                </a:solidFill>
              </a:rPr>
              <a:t>позитивне психологије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197350"/>
          </a:xfrm>
        </p:spPr>
        <p:txBody>
          <a:bodyPr/>
          <a:lstStyle/>
          <a:p>
            <a:r>
              <a:rPr lang="ru-RU" sz="2800" b="1">
                <a:solidFill>
                  <a:srgbClr val="C00000"/>
                </a:solidFill>
              </a:rPr>
              <a:t>Субјективна добробит </a:t>
            </a:r>
            <a:r>
              <a:rPr lang="ru-RU" sz="2800"/>
              <a:t>се сматра одразом доброг живота</a:t>
            </a:r>
          </a:p>
          <a:p>
            <a:r>
              <a:rPr lang="ru-RU" sz="2800"/>
              <a:t>Субјективна добробит подразумева висок степен позитивног и низак степен негативног афекта, као и висок степен задовољства властитим животом</a:t>
            </a:r>
          </a:p>
          <a:p>
            <a:r>
              <a:rPr lang="ru-RU" sz="2800"/>
              <a:t>Превласт позитивног афекта обично се назива срећом</a:t>
            </a:r>
          </a:p>
          <a:p>
            <a:r>
              <a:rPr lang="ru-RU" sz="2800"/>
              <a:t>Срећа представља срж хедонистичког погледа на субјективну добробит </a:t>
            </a:r>
            <a:endParaRPr lang="en-GB" sz="2800"/>
          </a:p>
        </p:txBody>
      </p:sp>
    </p:spTree>
  </p:cSld>
  <p:clrMapOvr>
    <a:masterClrMapping/>
  </p:clrMapOvr>
  <p:transition advTm="2784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Шест димензија субјективне добробити: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endParaRPr lang="ru-RU" b="1" dirty="0"/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/>
              <a:t>прихватање самог себе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/>
              <a:t>однос према другим људима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/>
              <a:t>аутономија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/>
              <a:t>излажење на крај са околином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/>
              <a:t>циљ у животу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b="1" dirty="0"/>
              <a:t>лични раст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ransition advTm="2046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1. Прихватање самог себе</a:t>
            </a:r>
            <a:endParaRPr lang="en-GB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solidFill>
                  <a:srgbClr val="C00000"/>
                </a:solidFill>
              </a:rPr>
              <a:t>Висока субјективна добробит: </a:t>
            </a:r>
            <a:r>
              <a:rPr lang="ru-RU"/>
              <a:t>позитиван став премa себи, препознавање и прихватање добрих и лоших аспеката себе</a:t>
            </a:r>
          </a:p>
          <a:p>
            <a:endParaRPr lang="ru-RU"/>
          </a:p>
          <a:p>
            <a:r>
              <a:rPr lang="ru-RU" b="1">
                <a:solidFill>
                  <a:srgbClr val="C00000"/>
                </a:solidFill>
              </a:rPr>
              <a:t>Ниска субјективна добробит: </a:t>
            </a:r>
            <a:r>
              <a:rPr lang="ru-RU"/>
              <a:t>незадовољство собом и постојање жеље да се буде другачији</a:t>
            </a:r>
          </a:p>
          <a:p>
            <a:pPr>
              <a:buFont typeface="Wingdings" pitchFamily="2" charset="2"/>
              <a:buNone/>
            </a:pPr>
            <a:endParaRPr lang="en-GB"/>
          </a:p>
          <a:p>
            <a:endParaRPr lang="en-GB"/>
          </a:p>
        </p:txBody>
      </p:sp>
    </p:spTree>
  </p:cSld>
  <p:clrMapOvr>
    <a:masterClrMapping/>
  </p:clrMapOvr>
  <p:transition advTm="2743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2050" cy="1143000"/>
          </a:xfrm>
        </p:spPr>
        <p:txBody>
          <a:bodyPr/>
          <a:lstStyle/>
          <a:p>
            <a:r>
              <a:rPr lang="en-US" sz="3800"/>
              <a:t>Схватање етиологије </a:t>
            </a:r>
            <a:br>
              <a:rPr lang="en-US" sz="3800"/>
            </a:br>
            <a:r>
              <a:rPr lang="en-US" sz="3800"/>
              <a:t>менталних поремећаја</a:t>
            </a:r>
            <a:r>
              <a:rPr lang="en-GB" sz="3800"/>
              <a:t> </a:t>
            </a:r>
            <a:br>
              <a:rPr lang="en-GB" sz="3800"/>
            </a:br>
            <a:r>
              <a:rPr lang="en-US" sz="3800" b="1">
                <a:solidFill>
                  <a:srgbClr val="C00000"/>
                </a:solidFill>
              </a:rPr>
              <a:t>- пренаучна ера</a:t>
            </a:r>
            <a:endParaRPr lang="en-GB" sz="380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785938"/>
            <a:ext cx="4972050" cy="4340225"/>
          </a:xfrm>
        </p:spPr>
        <p:txBody>
          <a:bodyPr/>
          <a:lstStyle/>
          <a:p>
            <a:pPr eaLnBrk="1" hangingPunct="1"/>
            <a:r>
              <a:rPr lang="sr-Cyrl-CS" sz="2800" b="1">
                <a:solidFill>
                  <a:srgbClr val="C00000"/>
                </a:solidFill>
              </a:rPr>
              <a:t>Вавилонци и Египћани </a:t>
            </a:r>
            <a:r>
              <a:rPr lang="sr-Cyrl-CS" sz="2800"/>
              <a:t>- демонистичко схватање, лечењем се баве чаробњаци, врачеви и свештеници</a:t>
            </a:r>
          </a:p>
          <a:p>
            <a:pPr eaLnBrk="1" hangingPunct="1"/>
            <a:endParaRPr lang="sr-Cyrl-CS" sz="2800"/>
          </a:p>
          <a:p>
            <a:pPr eaLnBrk="1" hangingPunct="1"/>
            <a:r>
              <a:rPr lang="sr-Cyrl-CS" sz="2800" b="1">
                <a:solidFill>
                  <a:srgbClr val="C00000"/>
                </a:solidFill>
              </a:rPr>
              <a:t>Стари Грци </a:t>
            </a:r>
            <a:r>
              <a:rPr lang="sr-Cyrl-CS" sz="2800"/>
              <a:t>- дејство снажне туге, утицај јаког афекта жалости, излив жучи у организму, "шетање" материце по телу итд. </a:t>
            </a:r>
            <a:endParaRPr lang="en-US" sz="2800"/>
          </a:p>
          <a:p>
            <a:pPr>
              <a:buFont typeface="Wingdings" pitchFamily="2" charset="2"/>
              <a:buNone/>
            </a:pPr>
            <a:endParaRPr lang="en-GB" sz="2800"/>
          </a:p>
        </p:txBody>
      </p:sp>
      <p:pic>
        <p:nvPicPr>
          <p:cNvPr id="3076" name="Picture 5" descr="http://images.fineartamerica.com/images/artworkimages/mediumlarge/1/rose-william-morr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7663" y="1071563"/>
            <a:ext cx="3716337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285750" y="6215063"/>
            <a:ext cx="8385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000" i="1">
                <a:latin typeface="Garamond" pitchFamily="18" charset="0"/>
              </a:rPr>
              <a:t>William Morris, Rose</a:t>
            </a:r>
          </a:p>
        </p:txBody>
      </p:sp>
    </p:spTree>
  </p:cSld>
  <p:clrMapOvr>
    <a:masterClrMapping/>
  </p:clrMapOvr>
  <p:transition advTm="4481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/>
              <a:t>2. Однос према другим људима</a:t>
            </a:r>
            <a:endParaRPr lang="en-GB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ru-RU" b="1">
                <a:solidFill>
                  <a:srgbClr val="C00000"/>
                </a:solidFill>
              </a:rPr>
              <a:t>Висока субјективна добробит: </a:t>
            </a:r>
            <a:r>
              <a:rPr lang="ru-RU"/>
              <a:t>срдачни односи са другим људима, развијање односа пуног љубави и емпатије, разумевање за људски однос који подразумева давање и узимање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 b="1">
                <a:solidFill>
                  <a:srgbClr val="C00000"/>
                </a:solidFill>
              </a:rPr>
              <a:t>Ниска субјективна добробит: </a:t>
            </a:r>
            <a:r>
              <a:rPr lang="ru-RU"/>
              <a:t>ретке блиске односе са другим људима, изолованост и фрустрацију међуљудским односима</a:t>
            </a:r>
          </a:p>
          <a:p>
            <a:endParaRPr lang="en-GB"/>
          </a:p>
        </p:txBody>
      </p:sp>
    </p:spTree>
  </p:cSld>
  <p:clrMapOvr>
    <a:masterClrMapping/>
  </p:clrMapOvr>
  <p:transition advTm="2979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3. Аутономија</a:t>
            </a:r>
            <a:endParaRPr lang="en-GB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solidFill>
                  <a:srgbClr val="C00000"/>
                </a:solidFill>
              </a:rPr>
              <a:t>Висока субјективна добробит: </a:t>
            </a:r>
            <a:r>
              <a:rPr lang="ru-RU"/>
              <a:t>независност и способност одупирања различитим притисцима, самопроцена коришћења  сопствених стандарда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 b="1">
                <a:solidFill>
                  <a:srgbClr val="C00000"/>
                </a:solidFill>
              </a:rPr>
              <a:t>Ниска субјективна добробит: </a:t>
            </a:r>
            <a:r>
              <a:rPr lang="ru-RU"/>
              <a:t>ослањање на друге људе при доношењу важних одлука и бригу због очекивања других људи</a:t>
            </a:r>
          </a:p>
          <a:p>
            <a:endParaRPr lang="en-GB"/>
          </a:p>
        </p:txBody>
      </p:sp>
    </p:spTree>
  </p:cSld>
  <p:clrMapOvr>
    <a:masterClrMapping/>
  </p:clrMapOvr>
  <p:transition advTm="3955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4. Излажење на крај са околином</a:t>
            </a:r>
            <a:endParaRPr lang="en-GB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solidFill>
                  <a:srgbClr val="C00000"/>
                </a:solidFill>
              </a:rPr>
              <a:t>Висока субјективна добробит: </a:t>
            </a:r>
            <a:r>
              <a:rPr lang="ru-RU"/>
              <a:t>осећај компетентности у излажењу на крај са околином, контролу  над спољашним активностима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 b="1">
                <a:solidFill>
                  <a:srgbClr val="C00000"/>
                </a:solidFill>
              </a:rPr>
              <a:t>Ниска субјективна добробит: </a:t>
            </a:r>
            <a:r>
              <a:rPr lang="ru-RU"/>
              <a:t>тешкоће приликом излажења на крај са свакодневним пословима и недостатак осећаја контроле над спољашним светом</a:t>
            </a:r>
          </a:p>
          <a:p>
            <a:endParaRPr lang="en-GB"/>
          </a:p>
        </p:txBody>
      </p:sp>
    </p:spTree>
  </p:cSld>
  <p:clrMapOvr>
    <a:masterClrMapping/>
  </p:clrMapOvr>
  <p:transition advTm="4775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5. Циљ у животу</a:t>
            </a:r>
            <a:endParaRPr lang="en-GB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  <a:p>
            <a:r>
              <a:rPr lang="ru-RU" b="1">
                <a:solidFill>
                  <a:srgbClr val="C00000"/>
                </a:solidFill>
              </a:rPr>
              <a:t>Висока субјективна добробит: </a:t>
            </a:r>
            <a:r>
              <a:rPr lang="ru-RU"/>
              <a:t>осећање усмерености ка циљу у животу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 b="1">
                <a:solidFill>
                  <a:srgbClr val="C00000"/>
                </a:solidFill>
              </a:rPr>
              <a:t>Ниска субјективна добробит: </a:t>
            </a:r>
            <a:r>
              <a:rPr lang="ru-RU"/>
              <a:t>губитак животног смисла и одсуство јасних циљева</a:t>
            </a:r>
          </a:p>
          <a:p>
            <a:endParaRPr lang="en-GB"/>
          </a:p>
        </p:txBody>
      </p:sp>
    </p:spTree>
  </p:cSld>
  <p:clrMapOvr>
    <a:masterClrMapping/>
  </p:clrMapOvr>
  <p:transition advTm="2105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6. Лични раст</a:t>
            </a:r>
            <a:endParaRPr lang="en-GB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>
                <a:solidFill>
                  <a:srgbClr val="C00000"/>
                </a:solidFill>
              </a:rPr>
              <a:t>Висока субјективна добробит: </a:t>
            </a:r>
            <a:r>
              <a:rPr lang="ru-RU"/>
              <a:t>осећај реализовања сопствених потенцијала, отвореност ка достизању нових искустава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 b="1">
                <a:solidFill>
                  <a:srgbClr val="C00000"/>
                </a:solidFill>
              </a:rPr>
              <a:t>Ниска субјективна добробит: </a:t>
            </a:r>
            <a:r>
              <a:rPr lang="ru-RU"/>
              <a:t>осећај ненапредовања, незаинтересованост за живот и неспособност развијања нових ставова</a:t>
            </a:r>
          </a:p>
          <a:p>
            <a:endParaRPr lang="en-GB"/>
          </a:p>
        </p:txBody>
      </p:sp>
    </p:spTree>
  </p:cSld>
  <p:clrMapOvr>
    <a:masterClrMapping/>
  </p:clrMapOvr>
  <p:transition advTm="3496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Хуманистичко-филозофски</a:t>
            </a:r>
            <a:r>
              <a:rPr lang="en-US"/>
              <a:t> приступ менталном здрављу</a:t>
            </a:r>
            <a:endParaRPr lang="en-GB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r>
              <a:rPr lang="ru-RU" sz="2800"/>
              <a:t>У средишту људска природа и људске потребе</a:t>
            </a:r>
          </a:p>
          <a:p>
            <a:r>
              <a:rPr lang="ru-RU" sz="2800"/>
              <a:t>Ментално здравље представља идеал, што би значило да не постоји човек који је потпуно ментално здрав</a:t>
            </a:r>
          </a:p>
          <a:p>
            <a:r>
              <a:rPr lang="ru-RU" sz="2800"/>
              <a:t>Средина у којој људи живе је таква, да индивидуу спречава да постане свесна својих истинских потреба, а ако и постане свесна, друштво је спречава да своје потребе задовољи</a:t>
            </a:r>
          </a:p>
          <a:p>
            <a:r>
              <a:rPr lang="ru-RU" sz="2800"/>
              <a:t>Психичко стање, са друге стране, може да омета појединца у стицању свести о људским потребама и њиховом задовољавању</a:t>
            </a:r>
            <a:endParaRPr lang="en-GB" sz="2800"/>
          </a:p>
        </p:txBody>
      </p:sp>
    </p:spTree>
  </p:cSld>
  <p:clrMapOvr>
    <a:masterClrMapping/>
  </p:clrMapOvr>
  <p:transition advTm="449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Захтев Генералне Скупштине Уједињених Нација:</a:t>
            </a:r>
            <a:endParaRPr lang="en-GB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sz="2800"/>
          </a:p>
          <a:p>
            <a:r>
              <a:rPr lang="sr-Latn-CS" sz="2800"/>
              <a:t>право ментално оболелих на заштиту и лечење</a:t>
            </a:r>
          </a:p>
          <a:p>
            <a:r>
              <a:rPr lang="sr-Latn-CS" sz="2800"/>
              <a:t>неће бити дискриминације због менталног обољења</a:t>
            </a:r>
          </a:p>
          <a:p>
            <a:r>
              <a:rPr lang="sr-Latn-CS" sz="2800"/>
              <a:t>сваки пацијент, колико год је то могуће, има право да буде лечен и збринут у сопственој заједници</a:t>
            </a:r>
          </a:p>
          <a:p>
            <a:r>
              <a:rPr lang="sr-Latn-CS" sz="2800"/>
              <a:t>сваки пацијент има право да буде лечен у најмање ограничавајућој околини, са најмање ограничавајућим или наметљивим лечењем</a:t>
            </a:r>
          </a:p>
        </p:txBody>
      </p:sp>
    </p:spTree>
  </p:cSld>
  <p:clrMapOvr>
    <a:masterClrMapping/>
  </p:clrMapOvr>
  <p:transition advTm="4116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Обимност заступљености менталних проблема</a:t>
            </a:r>
            <a:endParaRPr lang="en-GB"/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250825" y="1773238"/>
            <a:ext cx="4749800" cy="4352925"/>
          </a:xfrm>
        </p:spPr>
        <p:txBody>
          <a:bodyPr/>
          <a:lstStyle/>
          <a:p>
            <a:pPr>
              <a:buClr>
                <a:srgbClr val="0070C0"/>
              </a:buClr>
            </a:pPr>
            <a:r>
              <a:rPr lang="sr-Latn-CS" sz="2400"/>
              <a:t>Свака </a:t>
            </a:r>
            <a:r>
              <a:rPr lang="sr-Latn-CS" sz="2400" b="1">
                <a:solidFill>
                  <a:srgbClr val="0070C0"/>
                </a:solidFill>
              </a:rPr>
              <a:t>4. особа </a:t>
            </a:r>
            <a:r>
              <a:rPr lang="sr-Latn-CS" sz="2400"/>
              <a:t>ће у неком периоду свог живота бити погођена неким менталним поремећајем</a:t>
            </a:r>
            <a:endParaRPr lang="sr-Cyrl-CS" sz="2400"/>
          </a:p>
          <a:p>
            <a:pPr>
              <a:buClr>
                <a:srgbClr val="0070C0"/>
              </a:buClr>
              <a:buFont typeface="Wingdings" pitchFamily="2" charset="2"/>
              <a:buNone/>
            </a:pPr>
            <a:endParaRPr lang="sr-Latn-CS" sz="2400"/>
          </a:p>
          <a:p>
            <a:pPr>
              <a:buClr>
                <a:srgbClr val="0070C0"/>
              </a:buClr>
            </a:pPr>
            <a:r>
              <a:rPr lang="sr-Latn-CS" sz="2400"/>
              <a:t> Ментални поремећаји погађају људе свих узраста и свих земаља</a:t>
            </a:r>
            <a:endParaRPr lang="sr-Cyrl-CS" sz="2400"/>
          </a:p>
          <a:p>
            <a:pPr>
              <a:buClr>
                <a:srgbClr val="0070C0"/>
              </a:buClr>
              <a:buFont typeface="Wingdings" pitchFamily="2" charset="2"/>
              <a:buNone/>
            </a:pPr>
            <a:endParaRPr lang="sr-Latn-CS" sz="2400"/>
          </a:p>
          <a:p>
            <a:pPr>
              <a:buClr>
                <a:srgbClr val="0070C0"/>
              </a:buClr>
            </a:pPr>
            <a:r>
              <a:rPr lang="sr-Latn-CS" sz="2400"/>
              <a:t>Проузрокују патње појединаца, породица и друштава</a:t>
            </a:r>
          </a:p>
          <a:p>
            <a:endParaRPr lang="en-GB" sz="2400"/>
          </a:p>
        </p:txBody>
      </p:sp>
      <p:pic>
        <p:nvPicPr>
          <p:cNvPr id="28676" name="Picture 2" descr="http://paintingandframe.com/uploadpic/william_morris/big/anemone_de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1571625"/>
            <a:ext cx="39814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617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Актуелни пресек стања менталног здравља у свету</a:t>
            </a:r>
            <a:endParaRPr lang="en-GB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2800" b="1">
                <a:solidFill>
                  <a:srgbClr val="C00000"/>
                </a:solidFill>
              </a:rPr>
              <a:t>70 милиона људи </a:t>
            </a:r>
            <a:r>
              <a:rPr lang="sr-Cyrl-CS" sz="2800"/>
              <a:t>је зависно од алкохола</a:t>
            </a:r>
          </a:p>
          <a:p>
            <a:endParaRPr lang="sr-Cyrl-CS" sz="2800"/>
          </a:p>
          <a:p>
            <a:r>
              <a:rPr lang="sr-Cyrl-CS" sz="2800" b="1">
                <a:solidFill>
                  <a:srgbClr val="C00000"/>
                </a:solidFill>
              </a:rPr>
              <a:t>24 милиона људи </a:t>
            </a:r>
            <a:r>
              <a:rPr lang="sr-Cyrl-CS" sz="2800"/>
              <a:t>има схизофренију</a:t>
            </a:r>
          </a:p>
          <a:p>
            <a:endParaRPr lang="sr-Cyrl-CS" sz="2800"/>
          </a:p>
          <a:p>
            <a:r>
              <a:rPr lang="sr-Cyrl-CS" sz="2800"/>
              <a:t>Око </a:t>
            </a:r>
            <a:r>
              <a:rPr lang="sr-Cyrl-CS" sz="2800" b="1">
                <a:solidFill>
                  <a:srgbClr val="C00000"/>
                </a:solidFill>
              </a:rPr>
              <a:t>10-20 милиона људи </a:t>
            </a:r>
            <a:r>
              <a:rPr lang="sr-Cyrl-CS" sz="2800"/>
              <a:t>покуша да изврши самоубиство сваке године, а милион људи изврши самоубиство</a:t>
            </a:r>
          </a:p>
          <a:p>
            <a:pPr>
              <a:buFont typeface="Wingdings" pitchFamily="2" charset="2"/>
              <a:buNone/>
            </a:pPr>
            <a:endParaRPr lang="sr-Cyrl-CS" sz="2800"/>
          </a:p>
          <a:p>
            <a:r>
              <a:rPr lang="sr-Cyrl-CS" sz="2800"/>
              <a:t>Ризик за деменцију се увећава са старошћу, становништво је све старије</a:t>
            </a:r>
            <a:endParaRPr lang="sr-Latn-CS" sz="2800"/>
          </a:p>
          <a:p>
            <a:endParaRPr lang="sr-Latn-CS" sz="2800"/>
          </a:p>
          <a:p>
            <a:endParaRPr lang="sr-Latn-CS" sz="2800"/>
          </a:p>
          <a:p>
            <a:endParaRPr lang="sr-Latn-CS" sz="2800"/>
          </a:p>
        </p:txBody>
      </p:sp>
    </p:spTree>
  </p:cSld>
  <p:clrMapOvr>
    <a:masterClrMapping/>
  </p:clrMapOvr>
  <p:transition advTm="2646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685800" y="5105400"/>
            <a:ext cx="81375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tabLst>
                <a:tab pos="114300" algn="l"/>
                <a:tab pos="5091113" algn="l"/>
              </a:tabLst>
            </a:pPr>
            <a:r>
              <a:rPr lang="en-US" altLang="en-US" sz="1400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1.</a:t>
            </a:r>
            <a:r>
              <a:rPr lang="sl-SI" altLang="en-US" sz="1400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en-US" sz="1400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World Health Report 2001. Mental Health: New Understanding, New Hope. </a:t>
            </a:r>
            <a:endParaRPr lang="sl-SI" altLang="en-US" sz="1400"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tabLst>
                <a:tab pos="114300" algn="l"/>
                <a:tab pos="5091113" algn="l"/>
              </a:tabLst>
            </a:pPr>
            <a:r>
              <a:rPr lang="en-US" altLang="en-US" sz="1400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Geneva, World Health Organization, 2001.</a:t>
            </a:r>
            <a:br>
              <a:rPr lang="en-US" altLang="en-US" sz="1400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en-US" altLang="en-US" sz="1400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2. Murray CJL, Lopez AD, eds. </a:t>
            </a:r>
            <a:r>
              <a:rPr lang="en-US" altLang="en-US" sz="1400" i="1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The Global Burden of Disease</a:t>
            </a:r>
            <a:r>
              <a:rPr lang="en-US" altLang="en-US" sz="1400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. Boston: </a:t>
            </a:r>
            <a:endParaRPr lang="sl-SI" altLang="en-US" sz="1400"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tabLst>
                <a:tab pos="114300" algn="l"/>
                <a:tab pos="5091113" algn="l"/>
              </a:tabLst>
            </a:pPr>
            <a:r>
              <a:rPr lang="en-US" altLang="en-US" sz="1400"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Harvard University Press; 1996</a:t>
            </a:r>
            <a:r>
              <a:rPr lang="en-US" altLang="en-US" sz="1400">
                <a:solidFill>
                  <a:srgbClr val="FFFFFF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619250" y="533400"/>
            <a:ext cx="676751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sr-Latn-CS" sz="4800" b="1">
                <a:solidFill>
                  <a:srgbClr val="C00000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Депресија</a:t>
            </a:r>
            <a:br>
              <a:rPr lang="sl-SI" sz="4800" b="1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sl-SI" sz="2400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sl-SI" sz="4800" b="1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r-Latn-CS" sz="2400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водећи</a:t>
            </a:r>
            <a:r>
              <a:rPr lang="sl-SI" sz="2400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r-Latn-CS" sz="2400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узрок</a:t>
            </a:r>
            <a:r>
              <a:rPr lang="sl-SI" sz="2400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r-Latn-CS" sz="2400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инвалидности</a:t>
            </a:r>
            <a:r>
              <a:rPr lang="en-US" sz="2400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r-Latn-CS" sz="2400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у</a:t>
            </a:r>
            <a:r>
              <a:rPr lang="sl-SI" sz="2400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sr-Latn-CS" sz="2400">
                <a:solidFill>
                  <a:schemeClr val="tx2"/>
                </a:solidFill>
                <a:latin typeface="Garamond" pitchFamily="18" charset="0"/>
                <a:ea typeface="Arial Unicode MS" pitchFamily="34" charset="-128"/>
                <a:cs typeface="Arial Unicode MS" pitchFamily="34" charset="-128"/>
              </a:rPr>
              <a:t>свету</a:t>
            </a:r>
            <a:endParaRPr lang="en-US" sz="2400">
              <a:solidFill>
                <a:schemeClr val="tx2"/>
              </a:solidFill>
              <a:latin typeface="Garamond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6148" name="Group 4"/>
          <p:cNvGraphicFramePr>
            <a:graphicFrameLocks noGrp="1"/>
          </p:cNvGraphicFramePr>
          <p:nvPr/>
        </p:nvGraphicFramePr>
        <p:xfrm>
          <a:off x="395288" y="1916113"/>
          <a:ext cx="8496300" cy="3057525"/>
        </p:xfrm>
        <a:graphic>
          <a:graphicData uri="http://schemas.openxmlformats.org/drawingml/2006/table">
            <a:tbl>
              <a:tblPr/>
              <a:tblGrid>
                <a:gridCol w="671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89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61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000" marR="90000" marT="46803" marB="46803" anchor="ctr" anchorCtr="1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2001</a:t>
                      </a:r>
                      <a:r>
                        <a:rPr kumimoji="0" lang="en-US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2020</a:t>
                      </a:r>
                      <a:r>
                        <a:rPr kumimoji="0" lang="en-US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4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Arial Unicode MS" pitchFamily="34" charset="-128"/>
                          <a:cs typeface="Arial Unicode MS" pitchFamily="34" charset="-128"/>
                        </a:rPr>
                        <a:t>1</a:t>
                      </a:r>
                    </a:p>
                  </a:txBody>
                  <a:tcPr marL="90000" marR="90000" marT="46803" marB="46803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респираторне инфекције</a:t>
                      </a: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исхемична болест срца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Arial Unicode MS" pitchFamily="34" charset="-128"/>
                          <a:cs typeface="Arial Unicode MS" pitchFamily="34" charset="-128"/>
                        </a:rPr>
                        <a:t>2</a:t>
                      </a:r>
                    </a:p>
                  </a:txBody>
                  <a:tcPr marL="90000" marR="90000" marT="46803" marB="46803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перинатална обољења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мајор депресија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aramond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Arial Unicode MS" pitchFamily="34" charset="-128"/>
                          <a:cs typeface="Arial Unicode MS" pitchFamily="34" charset="-128"/>
                        </a:rPr>
                        <a:t>3</a:t>
                      </a:r>
                    </a:p>
                  </a:txBody>
                  <a:tcPr marL="90000" marR="90000" marT="46803" marB="46803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HIV/AIDS</a:t>
                      </a: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саобраћајне несреће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32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Arial Unicode MS" pitchFamily="34" charset="-128"/>
                          <a:cs typeface="Arial Unicode MS" pitchFamily="34" charset="-128"/>
                        </a:rPr>
                        <a:t>4</a:t>
                      </a:r>
                    </a:p>
                  </a:txBody>
                  <a:tcPr marL="90000" marR="90000" marT="46803" marB="46803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мајор депресија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aramond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цереброваскуларне болести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32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Arial Unicode MS" pitchFamily="34" charset="-128"/>
                          <a:cs typeface="Arial Unicode MS" pitchFamily="34" charset="-128"/>
                        </a:rPr>
                        <a:t>5</a:t>
                      </a:r>
                    </a:p>
                  </a:txBody>
                  <a:tcPr marL="90000" marR="90000" marT="46803" marB="46803" anchor="ctr" anchorCtr="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стомачне инфекције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R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itchFamily="18" charset="0"/>
                          <a:ea typeface="Arial Unicode MS" pitchFamily="34" charset="-128"/>
                          <a:cs typeface="Arial Unicode MS" pitchFamily="34" charset="-128"/>
                        </a:rPr>
                        <a:t>хронична опструктивна болест плућа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  <a:ea typeface="Arial Unicode MS" pitchFamily="34" charset="-128"/>
                        <a:cs typeface="Arial Unicode MS" pitchFamily="34" charset="-128"/>
                      </a:endParaRPr>
                    </a:p>
                  </a:txBody>
                  <a:tcPr marL="90000" marR="90000" marT="46803" marB="46803" anchor="ctr" anchorCtr="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181" name="Line 37"/>
          <p:cNvSpPr>
            <a:spLocks noChangeShapeType="1"/>
          </p:cNvSpPr>
          <p:nvPr/>
        </p:nvSpPr>
        <p:spPr bwMode="auto">
          <a:xfrm rot="20929975" flipV="1">
            <a:off x="4268788" y="3148013"/>
            <a:ext cx="144780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 advTm="348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/>
          <a:lstStyle/>
          <a:p>
            <a:pPr eaLnBrk="1" hangingPunct="1"/>
            <a:r>
              <a:rPr lang="en-US"/>
              <a:t>Схватање етиологије </a:t>
            </a:r>
            <a:br>
              <a:rPr lang="en-US"/>
            </a:br>
            <a:r>
              <a:rPr lang="en-US"/>
              <a:t>менталних поремећаја</a:t>
            </a:r>
            <a:br>
              <a:rPr lang="en-US"/>
            </a:br>
            <a:r>
              <a:rPr lang="en-US" b="1">
                <a:solidFill>
                  <a:srgbClr val="C00000"/>
                </a:solidFill>
              </a:rPr>
              <a:t>- научна ера</a:t>
            </a:r>
            <a:endParaRPr lang="en-GB" b="1">
              <a:solidFill>
                <a:srgbClr val="C00000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2071688"/>
            <a:ext cx="8686800" cy="4054475"/>
          </a:xfrm>
        </p:spPr>
        <p:txBody>
          <a:bodyPr/>
          <a:lstStyle/>
          <a:p>
            <a:pPr eaLnBrk="1" hangingPunct="1"/>
            <a:r>
              <a:rPr lang="sr-Cyrl-BA" sz="2800" b="1">
                <a:solidFill>
                  <a:srgbClr val="C00000"/>
                </a:solidFill>
              </a:rPr>
              <a:t>Хипократ (</a:t>
            </a:r>
            <a:r>
              <a:rPr lang="en-US" sz="2800" b="1">
                <a:solidFill>
                  <a:srgbClr val="C00000"/>
                </a:solidFill>
              </a:rPr>
              <a:t>IV </a:t>
            </a:r>
            <a:r>
              <a:rPr lang="sr-Cyrl-BA" sz="2800" b="1">
                <a:solidFill>
                  <a:srgbClr val="C00000"/>
                </a:solidFill>
              </a:rPr>
              <a:t>век) </a:t>
            </a:r>
            <a:r>
              <a:rPr lang="sr-Cyrl-BA" sz="2800"/>
              <a:t>- душевни поремећаји резултат оболелог мозга и "суманут човек" у ствари болестан човек</a:t>
            </a:r>
          </a:p>
          <a:p>
            <a:pPr eaLnBrk="1" hangingPunct="1">
              <a:buFont typeface="Arial" charset="0"/>
              <a:buNone/>
            </a:pPr>
            <a:endParaRPr lang="sr-Cyrl-BA" sz="2800"/>
          </a:p>
          <a:p>
            <a:pPr eaLnBrk="1" hangingPunct="1"/>
            <a:r>
              <a:rPr lang="sr-Cyrl-BA" sz="2800" b="1">
                <a:solidFill>
                  <a:srgbClr val="C00000"/>
                </a:solidFill>
              </a:rPr>
              <a:t>Парацелзус (</a:t>
            </a:r>
            <a:r>
              <a:rPr lang="en-US" sz="2800" b="1">
                <a:solidFill>
                  <a:srgbClr val="C00000"/>
                </a:solidFill>
              </a:rPr>
              <a:t>XVI </a:t>
            </a:r>
            <a:r>
              <a:rPr lang="sr-Cyrl-BA" sz="2800" b="1">
                <a:solidFill>
                  <a:srgbClr val="C00000"/>
                </a:solidFill>
              </a:rPr>
              <a:t>век)</a:t>
            </a:r>
            <a:r>
              <a:rPr lang="sr-Cyrl-BA" sz="2800"/>
              <a:t> - немају никакве везе са ђаволима и тумаче се хемијским поремећајима </a:t>
            </a:r>
          </a:p>
          <a:p>
            <a:pPr eaLnBrk="1" hangingPunct="1"/>
            <a:endParaRPr lang="sr-Cyrl-BA" sz="2800"/>
          </a:p>
          <a:p>
            <a:pPr eaLnBrk="1" hangingPunct="1"/>
            <a:r>
              <a:rPr lang="sr-Cyrl-BA" sz="2800" b="1">
                <a:solidFill>
                  <a:srgbClr val="C00000"/>
                </a:solidFill>
              </a:rPr>
              <a:t>Пинел (1801. године) </a:t>
            </a:r>
            <a:r>
              <a:rPr lang="sr-Cyrl-BA" sz="2800"/>
              <a:t>- у генези душевних обољења хередитарни и бројни други фактори имају битан утицај</a:t>
            </a:r>
            <a:endParaRPr lang="en-GB" sz="2800"/>
          </a:p>
        </p:txBody>
      </p:sp>
    </p:spTree>
  </p:cSld>
  <p:clrMapOvr>
    <a:masterClrMapping/>
  </p:clrMapOvr>
  <p:transition advTm="5597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Политика менталног здравља</a:t>
            </a:r>
            <a:endParaRPr lang="en-GB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/>
              <a:t>Преко </a:t>
            </a:r>
            <a:r>
              <a:rPr lang="sr-Latn-CS" b="1">
                <a:solidFill>
                  <a:srgbClr val="C00000"/>
                </a:solidFill>
              </a:rPr>
              <a:t>40% земаља </a:t>
            </a:r>
            <a:r>
              <a:rPr lang="sr-Latn-CS"/>
              <a:t>нема политику менталног здравља</a:t>
            </a:r>
          </a:p>
          <a:p>
            <a:pPr>
              <a:buFont typeface="Wingdings" pitchFamily="2" charset="2"/>
              <a:buNone/>
            </a:pPr>
            <a:endParaRPr lang="sr-Latn-CS"/>
          </a:p>
          <a:p>
            <a:r>
              <a:rPr lang="sr-Latn-CS"/>
              <a:t>Преко </a:t>
            </a:r>
            <a:r>
              <a:rPr lang="sr-Latn-CS" b="1">
                <a:solidFill>
                  <a:srgbClr val="C00000"/>
                </a:solidFill>
              </a:rPr>
              <a:t>30% земаља </a:t>
            </a:r>
            <a:r>
              <a:rPr lang="sr-Latn-CS"/>
              <a:t>нема програм менталног здравља</a:t>
            </a:r>
          </a:p>
          <a:p>
            <a:pPr>
              <a:buFont typeface="Wingdings" pitchFamily="2" charset="2"/>
              <a:buNone/>
            </a:pPr>
            <a:endParaRPr lang="sr-Latn-CS"/>
          </a:p>
          <a:p>
            <a:r>
              <a:rPr lang="sr-Latn-CS"/>
              <a:t>Више од </a:t>
            </a:r>
            <a:r>
              <a:rPr lang="sr-Latn-CS" b="1">
                <a:solidFill>
                  <a:srgbClr val="C00000"/>
                </a:solidFill>
              </a:rPr>
              <a:t>90% земаља </a:t>
            </a:r>
            <a:r>
              <a:rPr lang="sr-Latn-CS"/>
              <a:t>политиком менталног здравља не обухвата децу и адолесценте</a:t>
            </a:r>
            <a:endParaRPr lang="en-GB"/>
          </a:p>
        </p:txBody>
      </p:sp>
    </p:spTree>
  </p:cSld>
  <p:clrMapOvr>
    <a:masterClrMapping/>
  </p:clrMapOvr>
  <p:transition advTm="3270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Интегративни приступ здрављу</a:t>
            </a:r>
            <a:endParaRPr lang="en-GB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CS"/>
          </a:p>
          <a:p>
            <a:r>
              <a:rPr lang="sr-Latn-CS"/>
              <a:t>У оквиру интегративног модела здравља заснованог на доказима, ментално здравље се појављује као одредница читавог здравља</a:t>
            </a:r>
          </a:p>
          <a:p>
            <a:pPr>
              <a:buFont typeface="Wingdings" pitchFamily="2" charset="2"/>
              <a:buNone/>
            </a:pPr>
            <a:endParaRPr lang="sr-Latn-CS"/>
          </a:p>
          <a:p>
            <a:r>
              <a:rPr lang="sr-Cyrl-CS"/>
              <a:t>Мултифакторска етиологија менталних поремећаја</a:t>
            </a:r>
            <a:endParaRPr lang="sr-Latn-CS"/>
          </a:p>
          <a:p>
            <a:endParaRPr lang="en-GB"/>
          </a:p>
        </p:txBody>
      </p:sp>
    </p:spTree>
  </p:cSld>
  <p:clrMapOvr>
    <a:masterClrMapping/>
  </p:clrMapOvr>
  <p:transition advTm="2327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38" cy="1143000"/>
          </a:xfrm>
        </p:spPr>
        <p:txBody>
          <a:bodyPr/>
          <a:lstStyle/>
          <a:p>
            <a:r>
              <a:rPr lang="sr-Latn-CS" sz="3800"/>
              <a:t>Индивидуални психолошки фактори у развоју менталних поремећаја</a:t>
            </a:r>
            <a:endParaRPr lang="en-GB" sz="380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2276475"/>
            <a:ext cx="6543675" cy="3849688"/>
          </a:xfrm>
        </p:spPr>
        <p:txBody>
          <a:bodyPr/>
          <a:lstStyle/>
          <a:p>
            <a:r>
              <a:rPr lang="sr-Latn-CS"/>
              <a:t> </a:t>
            </a:r>
            <a:r>
              <a:rPr lang="sr-Cyrl-CS"/>
              <a:t>В</a:t>
            </a:r>
            <a:r>
              <a:rPr lang="sr-Latn-CS"/>
              <a:t>езе деце и родитеља или других особа које о њима воде бригу су од пресудног значаја</a:t>
            </a:r>
          </a:p>
          <a:p>
            <a:pPr>
              <a:buFont typeface="Wingdings" pitchFamily="2" charset="2"/>
              <a:buNone/>
            </a:pPr>
            <a:endParaRPr lang="sr-Latn-CS"/>
          </a:p>
          <a:p>
            <a:r>
              <a:rPr lang="sr-Latn-CS"/>
              <a:t> </a:t>
            </a:r>
            <a:r>
              <a:rPr lang="sr-Cyrl-CS"/>
              <a:t>О</a:t>
            </a:r>
            <a:r>
              <a:rPr lang="sr-Latn-CS"/>
              <a:t>скуднија исхрана без обзира на специфични узрок</a:t>
            </a:r>
          </a:p>
          <a:p>
            <a:endParaRPr lang="sr-Latn-CS"/>
          </a:p>
          <a:p>
            <a:endParaRPr lang="en-GB"/>
          </a:p>
        </p:txBody>
      </p:sp>
      <p:pic>
        <p:nvPicPr>
          <p:cNvPr id="33796" name="Picture 2" descr="https://s-media-cache-ak0.pinimg.com/236x/6b/19/f8/6b19f8611176f6658c33e9175b110a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2300" y="428625"/>
            <a:ext cx="21717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292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Социјални фактори у развоју менталних поремећаја</a:t>
            </a:r>
            <a:endParaRPr lang="en-GB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2000250"/>
            <a:ext cx="8229600" cy="4125913"/>
          </a:xfrm>
        </p:spPr>
        <p:txBody>
          <a:bodyPr/>
          <a:lstStyle/>
          <a:p>
            <a:r>
              <a:rPr lang="sr-Latn-CS" sz="2800"/>
              <a:t>Неконтролисана урбанизација</a:t>
            </a:r>
          </a:p>
          <a:p>
            <a:pPr>
              <a:buFont typeface="Wingdings" pitchFamily="2" charset="2"/>
              <a:buNone/>
            </a:pPr>
            <a:endParaRPr lang="sr-Latn-CS" sz="2800"/>
          </a:p>
          <a:p>
            <a:r>
              <a:rPr lang="sr-Latn-CS" sz="2800"/>
              <a:t>Сиромаштво</a:t>
            </a:r>
          </a:p>
          <a:p>
            <a:pPr>
              <a:buFont typeface="Wingdings" pitchFamily="2" charset="2"/>
              <a:buNone/>
            </a:pPr>
            <a:endParaRPr lang="sr-Latn-CS" sz="2800"/>
          </a:p>
          <a:p>
            <a:r>
              <a:rPr lang="sr-Latn-CS" sz="2800"/>
              <a:t>Брзе технолошке промене</a:t>
            </a:r>
          </a:p>
          <a:p>
            <a:pPr>
              <a:buFont typeface="Wingdings" pitchFamily="2" charset="2"/>
              <a:buNone/>
            </a:pPr>
            <a:endParaRPr lang="sr-Latn-CS" sz="2800"/>
          </a:p>
          <a:p>
            <a:r>
              <a:rPr lang="sr-Latn-CS" sz="2800"/>
              <a:t>Проблем лечења у сиромашној популацији</a:t>
            </a:r>
            <a:endParaRPr lang="en-GB" sz="2800"/>
          </a:p>
        </p:txBody>
      </p:sp>
    </p:spTree>
  </p:cSld>
  <p:clrMapOvr>
    <a:masterClrMapping/>
  </p:clrMapOvr>
  <p:transition advTm="506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pPr eaLnBrk="1" hangingPunct="1"/>
            <a:r>
              <a:rPr lang="en-US"/>
              <a:t>Квалитет живота пацијената са менталним поремећајима</a:t>
            </a:r>
            <a:endParaRPr lang="en-GB"/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eaLnBrk="1" hangingPunct="1"/>
            <a:endParaRPr lang="sr-Cyrl-CS" sz="2800"/>
          </a:p>
          <a:p>
            <a:pPr eaLnBrk="1" hangingPunct="1"/>
            <a:r>
              <a:rPr lang="sr-Cyrl-CS" sz="2800"/>
              <a:t>Ментални поремећаји и поремећаји понашања узрокују огромне промене у животима оболелих и њихових породица</a:t>
            </a:r>
          </a:p>
          <a:p>
            <a:pPr eaLnBrk="1" hangingPunct="1">
              <a:buFont typeface="Wingdings" pitchFamily="2" charset="2"/>
              <a:buNone/>
            </a:pPr>
            <a:endParaRPr lang="sr-Cyrl-CS" sz="2800"/>
          </a:p>
          <a:p>
            <a:pPr eaLnBrk="1" hangingPunct="1"/>
            <a:r>
              <a:rPr lang="sr-Cyrl-CS" sz="2800"/>
              <a:t>Утицај на квалитет живота није само ограничен на тешке менталне поремећаје</a:t>
            </a:r>
          </a:p>
          <a:p>
            <a:pPr eaLnBrk="1" hangingPunct="1">
              <a:buFont typeface="Wingdings" pitchFamily="2" charset="2"/>
              <a:buNone/>
            </a:pPr>
            <a:endParaRPr lang="sr-Cyrl-CS" sz="2800"/>
          </a:p>
          <a:p>
            <a:pPr eaLnBrk="1" hangingPunct="1"/>
            <a:r>
              <a:rPr lang="sr-Cyrl-CS" sz="2800"/>
              <a:t>Негативан утицај менталних поремећаја није само знатан, него и трајан!</a:t>
            </a:r>
          </a:p>
          <a:p>
            <a:pPr eaLnBrk="1" hangingPunct="1">
              <a:buFont typeface="Wingdings" pitchFamily="2" charset="2"/>
              <a:buNone/>
            </a:pPr>
            <a:endParaRPr lang="sr-Cyrl-CS" sz="2800"/>
          </a:p>
          <a:p>
            <a:pPr eaLnBrk="1" hangingPunct="1"/>
            <a:endParaRPr lang="en-GB" sz="2800"/>
          </a:p>
        </p:txBody>
      </p:sp>
    </p:spTree>
  </p:cSld>
  <p:clrMapOvr>
    <a:masterClrMapping/>
  </p:clrMapOvr>
  <p:transition advTm="3971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/>
              <a:t>Процена квалитета живота особа са менталним поремећајима</a:t>
            </a:r>
            <a:endParaRPr lang="sr-Latn-CS"/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Cyrl-CS"/>
          </a:p>
          <a:p>
            <a:pPr eaLnBrk="1" hangingPunct="1"/>
            <a:r>
              <a:rPr lang="sr-Cyrl-CS"/>
              <a:t>Читав опсег несреће и патње није мерљив?! </a:t>
            </a:r>
          </a:p>
          <a:p>
            <a:pPr eaLnBrk="1" hangingPunct="1">
              <a:buFont typeface="Wingdings" pitchFamily="2" charset="2"/>
              <a:buNone/>
            </a:pPr>
            <a:endParaRPr lang="sr-Cyrl-CS"/>
          </a:p>
          <a:p>
            <a:pPr eaLnBrk="1" hangingPunct="1"/>
            <a:r>
              <a:rPr lang="sr-Cyrl-CS"/>
              <a:t> Инструменти за процену квалитета живота – субјективна процена различитих аспеката живота са циљем мерења утицаја симптома и поремећаја на живот</a:t>
            </a:r>
          </a:p>
          <a:p>
            <a:endParaRPr lang="sr-Latn-CS"/>
          </a:p>
        </p:txBody>
      </p:sp>
    </p:spTree>
  </p:cSld>
  <p:clrMapOvr>
    <a:masterClrMapping/>
  </p:clrMapOvr>
  <p:transition advTm="5127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850900"/>
          </a:xfrm>
        </p:spPr>
        <p:txBody>
          <a:bodyPr/>
          <a:lstStyle/>
          <a:p>
            <a:r>
              <a:rPr lang="sr-Latn-CS" sz="3200"/>
              <a:t>Индивидуални приступ у менталним поремећајима</a:t>
            </a:r>
            <a:endParaRPr lang="en-GB" sz="320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4572000" y="1412875"/>
            <a:ext cx="4572000" cy="4713288"/>
          </a:xfrm>
        </p:spPr>
        <p:txBody>
          <a:bodyPr/>
          <a:lstStyle/>
          <a:p>
            <a:r>
              <a:rPr lang="sr-Latn-CS" sz="2800"/>
              <a:t>Свака особа је јединствени експеримент природе</a:t>
            </a:r>
          </a:p>
          <a:p>
            <a:r>
              <a:rPr lang="sr-Latn-CS" sz="2800"/>
              <a:t> Свака депресија је депресија за себе – јединствена констелација симптома</a:t>
            </a:r>
          </a:p>
          <a:p>
            <a:r>
              <a:rPr lang="sr-Latn-CS" sz="2800"/>
              <a:t> Сваки пацијент има свој лек</a:t>
            </a:r>
            <a:r>
              <a:rPr lang="sr-Cyrl-CS" sz="2800"/>
              <a:t> – нефармаколошке и фармаколошке мере</a:t>
            </a:r>
            <a:endParaRPr lang="sr-Latn-CS" sz="2800"/>
          </a:p>
          <a:p>
            <a:r>
              <a:rPr lang="sr-Latn-CS" sz="2800"/>
              <a:t> Сваком пацијенту је потребно приступити на посебан начин</a:t>
            </a:r>
          </a:p>
          <a:p>
            <a:endParaRPr lang="en-GB" sz="2800"/>
          </a:p>
        </p:txBody>
      </p:sp>
      <p:pic>
        <p:nvPicPr>
          <p:cNvPr id="37892" name="Picture 2" descr="http://blogs.conted.ox.ac.uk/sud/wp-content/uploads/2014/10/Morris_Snakeshead_printed_textile_1876_v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56125" cy="703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11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3000375" y="1714500"/>
            <a:ext cx="5686425" cy="47148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 i="1"/>
              <a:t>“Ментална болест не представља лични неуспех. </a:t>
            </a:r>
          </a:p>
          <a:p>
            <a:pPr>
              <a:buFont typeface="Wingdings" pitchFamily="2" charset="2"/>
              <a:buNone/>
            </a:pPr>
            <a:r>
              <a:rPr lang="sr-Latn-CS" i="1"/>
              <a:t>То није нешто се догађа другим људима.”</a:t>
            </a:r>
          </a:p>
          <a:p>
            <a:endParaRPr lang="sr-Latn-CS"/>
          </a:p>
          <a:p>
            <a:pPr>
              <a:buFont typeface="Wingdings" pitchFamily="2" charset="2"/>
              <a:buNone/>
            </a:pPr>
            <a:r>
              <a:rPr lang="sr-Latn-CS"/>
              <a:t>Др Гро Харлем Брун</a:t>
            </a:r>
            <a:r>
              <a:rPr lang="en-US"/>
              <a:t>дтланд</a:t>
            </a:r>
          </a:p>
        </p:txBody>
      </p:sp>
      <p:pic>
        <p:nvPicPr>
          <p:cNvPr id="38916" name="Picture 2" descr="http://www.artyfactory.com/art_appreciation/graphic_designers/william_morris/Windru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480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34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Подручје неуронаука</a:t>
            </a:r>
            <a:endParaRPr lang="en-GB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sr-Latn-CS"/>
              <a:t>Грана која се бави</a:t>
            </a:r>
            <a:r>
              <a:rPr lang="en-GB"/>
              <a:t>:</a:t>
            </a:r>
          </a:p>
          <a:p>
            <a:pPr lvl="1"/>
            <a:r>
              <a:rPr lang="sr-Latn-CS"/>
              <a:t> анатомијом</a:t>
            </a:r>
            <a:endParaRPr lang="en-GB"/>
          </a:p>
          <a:p>
            <a:pPr lvl="1"/>
            <a:r>
              <a:rPr lang="sr-Latn-CS"/>
              <a:t> физиологијом</a:t>
            </a:r>
          </a:p>
          <a:p>
            <a:pPr lvl="1"/>
            <a:r>
              <a:rPr lang="sr-Latn-CS"/>
              <a:t> психологијом</a:t>
            </a:r>
          </a:p>
          <a:p>
            <a:pPr lvl="1"/>
            <a:r>
              <a:rPr lang="sr-Latn-CS"/>
              <a:t> биохемијом </a:t>
            </a:r>
          </a:p>
          <a:p>
            <a:pPr lvl="1"/>
            <a:r>
              <a:rPr lang="sr-Latn-CS"/>
              <a:t> молекуларном биологијом </a:t>
            </a:r>
          </a:p>
          <a:p>
            <a:pPr>
              <a:buFont typeface="Wingdings" pitchFamily="2" charset="2"/>
              <a:buNone/>
            </a:pPr>
            <a:r>
              <a:rPr lang="sr-Latn-CS" b="1">
                <a:solidFill>
                  <a:srgbClr val="C00000"/>
                </a:solidFill>
              </a:rPr>
              <a:t>нервног система</a:t>
            </a:r>
            <a:r>
              <a:rPr lang="sr-Latn-CS"/>
              <a:t>, нарочито у односу на понашање и учење</a:t>
            </a:r>
          </a:p>
          <a:p>
            <a:endParaRPr lang="en-GB" sz="2800"/>
          </a:p>
        </p:txBody>
      </p:sp>
    </p:spTree>
  </p:cSld>
  <p:clrMapOvr>
    <a:masterClrMapping/>
  </p:clrMapOvr>
  <p:transition advTm="2681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r>
              <a:rPr lang="sr-Latn-CS"/>
              <a:t>Неуропластичност</a:t>
            </a:r>
            <a:endParaRPr lang="en-GB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836613"/>
            <a:ext cx="8686800" cy="5289550"/>
          </a:xfrm>
        </p:spPr>
        <p:txBody>
          <a:bodyPr/>
          <a:lstStyle/>
          <a:p>
            <a:pPr eaLnBrk="1" hangingPunct="1"/>
            <a:r>
              <a:rPr lang="sr-Latn-CS" sz="2800">
                <a:solidFill>
                  <a:srgbClr val="000000"/>
                </a:solidFill>
              </a:rPr>
              <a:t>Ранија догма да мозак одраслих не може да производи нове неуроне експериментима је доведена у питање</a:t>
            </a:r>
          </a:p>
          <a:p>
            <a:pPr eaLnBrk="1" hangingPunct="1"/>
            <a:r>
              <a:rPr lang="sr-Latn-CS" sz="2800">
                <a:solidFill>
                  <a:srgbClr val="000000"/>
                </a:solidFill>
              </a:rPr>
              <a:t>Код животиња, у регијама задуженим за учење и памћење, могу да се формирају нови неурони у одраслом добу</a:t>
            </a:r>
            <a:endParaRPr lang="en-GB" sz="2800"/>
          </a:p>
          <a:p>
            <a:r>
              <a:rPr lang="sr-Latn-CS" sz="2800"/>
              <a:t>Пластичност</a:t>
            </a:r>
            <a:r>
              <a:rPr lang="en-GB" sz="2800"/>
              <a:t> </a:t>
            </a:r>
            <a:r>
              <a:rPr lang="sr-Latn-CS" sz="2800"/>
              <a:t>мозга</a:t>
            </a:r>
            <a:r>
              <a:rPr lang="en-GB" sz="2800"/>
              <a:t> </a:t>
            </a:r>
            <a:r>
              <a:rPr lang="sr-Latn-CS" sz="2800"/>
              <a:t>означава</a:t>
            </a:r>
            <a:r>
              <a:rPr lang="en-GB" sz="2800"/>
              <a:t> </a:t>
            </a:r>
            <a:r>
              <a:rPr lang="sr-Latn-CS" sz="2800"/>
              <a:t>његову</a:t>
            </a:r>
            <a:r>
              <a:rPr lang="en-GB" sz="2800"/>
              <a:t> </a:t>
            </a:r>
            <a:endParaRPr lang="sr-Latn-CS" sz="2800"/>
          </a:p>
          <a:p>
            <a:pPr>
              <a:buFont typeface="Wingdings" pitchFamily="2" charset="2"/>
              <a:buNone/>
            </a:pPr>
            <a:r>
              <a:rPr lang="sr-Latn-CS" sz="2800"/>
              <a:t>способност</a:t>
            </a:r>
            <a:r>
              <a:rPr lang="en-GB" sz="2800"/>
              <a:t> </a:t>
            </a:r>
            <a:r>
              <a:rPr lang="sr-Latn-CS" sz="2800"/>
              <a:t>да</a:t>
            </a:r>
            <a:r>
              <a:rPr lang="en-GB" sz="2800"/>
              <a:t> </a:t>
            </a:r>
            <a:r>
              <a:rPr lang="sr-Latn-CS" sz="2800"/>
              <a:t>се</a:t>
            </a:r>
            <a:r>
              <a:rPr lang="en-GB" sz="2800"/>
              <a:t> </a:t>
            </a:r>
            <a:r>
              <a:rPr lang="sr-Latn-CS" sz="2800"/>
              <a:t>мења </a:t>
            </a:r>
          </a:p>
          <a:p>
            <a:pPr>
              <a:buFont typeface="Wingdings" pitchFamily="2" charset="2"/>
              <a:buNone/>
            </a:pPr>
            <a:r>
              <a:rPr lang="sr-Latn-CS" sz="2800"/>
              <a:t>-</a:t>
            </a:r>
            <a:r>
              <a:rPr lang="en-GB" sz="2800"/>
              <a:t> </a:t>
            </a:r>
            <a:r>
              <a:rPr lang="sr-Latn-CS" sz="2800"/>
              <a:t>одговора</a:t>
            </a:r>
            <a:r>
              <a:rPr lang="en-GB" sz="2800"/>
              <a:t> </a:t>
            </a:r>
            <a:r>
              <a:rPr lang="sr-Latn-CS" sz="2800"/>
              <a:t>на</a:t>
            </a:r>
            <a:r>
              <a:rPr lang="en-GB" sz="2800"/>
              <a:t> </a:t>
            </a:r>
            <a:r>
              <a:rPr lang="sr-Latn-CS" sz="2800"/>
              <a:t>стимулусе</a:t>
            </a:r>
            <a:endParaRPr lang="en-GB" sz="2800"/>
          </a:p>
          <a:p>
            <a:r>
              <a:rPr lang="sr-Latn-CS" sz="2800"/>
              <a:t>Манифестује</a:t>
            </a:r>
            <a:r>
              <a:rPr lang="en-GB" sz="2800"/>
              <a:t> </a:t>
            </a:r>
            <a:r>
              <a:rPr lang="sr-Latn-CS" sz="2800"/>
              <a:t>се</a:t>
            </a:r>
            <a:r>
              <a:rPr lang="en-GB" sz="2800"/>
              <a:t>:</a:t>
            </a:r>
          </a:p>
          <a:p>
            <a:pPr lvl="1">
              <a:buFont typeface="Arial" charset="0"/>
              <a:buChar char="•"/>
            </a:pPr>
            <a:r>
              <a:rPr lang="sr-Latn-CS"/>
              <a:t>васкулогенезом</a:t>
            </a:r>
            <a:endParaRPr lang="en-GB"/>
          </a:p>
          <a:p>
            <a:pPr lvl="1">
              <a:buFont typeface="Arial" charset="0"/>
              <a:buChar char="•"/>
            </a:pPr>
            <a:r>
              <a:rPr lang="sr-Latn-CS"/>
              <a:t>синаптогенезом</a:t>
            </a:r>
            <a:endParaRPr lang="en-GB"/>
          </a:p>
          <a:p>
            <a:pPr lvl="1">
              <a:buFont typeface="Arial" charset="0"/>
              <a:buChar char="•"/>
            </a:pPr>
            <a:r>
              <a:rPr lang="sr-Latn-CS"/>
              <a:t>неурогенезом</a:t>
            </a:r>
            <a:endParaRPr lang="en-GB"/>
          </a:p>
          <a:p>
            <a:endParaRPr lang="en-GB" sz="2800"/>
          </a:p>
        </p:txBody>
      </p:sp>
      <p:pic>
        <p:nvPicPr>
          <p:cNvPr id="6148" name="Picture 2" descr="http://www.1st-art-gallery.com/thumbnail/209066/1/Dai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5438" y="3565525"/>
            <a:ext cx="2468562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249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4000"/>
              <a:t>Могућност за </a:t>
            </a:r>
            <a:r>
              <a:rPr lang="sr-Cyrl-CS" sz="4000"/>
              <a:t>ново </a:t>
            </a:r>
            <a:r>
              <a:rPr lang="sr-Latn-CS" sz="4000"/>
              <a:t>терапијско деловање у менталним поремећајима</a:t>
            </a:r>
            <a:endParaRPr lang="en-GB" sz="400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r>
              <a:rPr lang="sr-Latn-CS"/>
              <a:t>Људски мозак у одређеним оквирима задржава пластичност током читавог животног века</a:t>
            </a:r>
            <a:r>
              <a:rPr lang="sr-Cyrl-CS"/>
              <a:t> – </a:t>
            </a:r>
            <a:r>
              <a:rPr lang="sr-Cyrl-CS" b="1">
                <a:solidFill>
                  <a:srgbClr val="C00000"/>
                </a:solidFill>
              </a:rPr>
              <a:t>динамика измена</a:t>
            </a:r>
            <a:r>
              <a:rPr lang="sr-Cyrl-CS">
                <a:solidFill>
                  <a:srgbClr val="C00000"/>
                </a:solidFill>
              </a:rPr>
              <a:t>?</a:t>
            </a:r>
            <a:endParaRPr lang="sr-Latn-CS">
              <a:solidFill>
                <a:srgbClr val="C00000"/>
              </a:solidFill>
            </a:endParaRPr>
          </a:p>
          <a:p>
            <a:endParaRPr lang="sr-Latn-CS"/>
          </a:p>
          <a:p>
            <a:r>
              <a:rPr lang="sr-Latn-CS"/>
              <a:t>Скорашње откриће синаптичке пластичности у току целог живота представља искорак из ранијих теорија које су сматрале да је структура мозга статична </a:t>
            </a:r>
            <a:endParaRPr lang="en-GB"/>
          </a:p>
          <a:p>
            <a:pPr>
              <a:buFont typeface="Wingdings" pitchFamily="2" charset="2"/>
              <a:buNone/>
            </a:pPr>
            <a:r>
              <a:rPr lang="en-GB"/>
              <a:t>	</a:t>
            </a:r>
            <a:r>
              <a:rPr lang="sr-Latn-CS"/>
              <a:t>– </a:t>
            </a:r>
            <a:r>
              <a:rPr lang="sr-Latn-CS" b="1">
                <a:solidFill>
                  <a:srgbClr val="C00000"/>
                </a:solidFill>
              </a:rPr>
              <a:t>реверзибилност</a:t>
            </a:r>
            <a:r>
              <a:rPr lang="sr-Latn-CS">
                <a:solidFill>
                  <a:srgbClr val="C00000"/>
                </a:solidFill>
              </a:rPr>
              <a:t>?</a:t>
            </a:r>
            <a:endParaRPr lang="en-GB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6233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Новине у визуелизацији мозга</a:t>
            </a:r>
            <a:endParaRPr lang="en-GB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sz="3000"/>
              <a:t> “Биоскопска представа у реалном времену” нервног система у акцији</a:t>
            </a:r>
          </a:p>
          <a:p>
            <a:pPr>
              <a:buFont typeface="Wingdings" pitchFamily="2" charset="2"/>
              <a:buNone/>
            </a:pPr>
            <a:endParaRPr lang="sr-Latn-CS" sz="3000"/>
          </a:p>
          <a:p>
            <a:r>
              <a:rPr lang="sr-Latn-CS" sz="3000"/>
              <a:t>Како живи мозак осећа и мисли док ради</a:t>
            </a:r>
            <a:r>
              <a:rPr lang="sr-Cyrl-CS" sz="3000"/>
              <a:t>?</a:t>
            </a:r>
            <a:endParaRPr lang="sr-Latn-CS" sz="3000"/>
          </a:p>
          <a:p>
            <a:pPr>
              <a:buFont typeface="Wingdings" pitchFamily="2" charset="2"/>
              <a:buNone/>
            </a:pPr>
            <a:endParaRPr lang="sr-Latn-CS" sz="3000"/>
          </a:p>
          <a:p>
            <a:r>
              <a:rPr lang="sr-Latn-CS" sz="3000"/>
              <a:t>Идентификација специфичних делова мозга</a:t>
            </a:r>
            <a:r>
              <a:rPr lang="sr-Cyrl-CS" sz="3000"/>
              <a:t> који су</a:t>
            </a:r>
            <a:r>
              <a:rPr lang="sr-Latn-CS" sz="3000"/>
              <a:t> одговорни за различите аспекте мишљења и емоција</a:t>
            </a:r>
          </a:p>
          <a:p>
            <a:pPr>
              <a:buFont typeface="Wingdings" pitchFamily="2" charset="2"/>
              <a:buNone/>
            </a:pPr>
            <a:endParaRPr lang="en-GB" sz="3000"/>
          </a:p>
        </p:txBody>
      </p:sp>
    </p:spTree>
  </p:cSld>
  <p:clrMapOvr>
    <a:masterClrMapping/>
  </p:clrMapOvr>
  <p:transition advTm="3648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Неуропсихологија и когниција</a:t>
            </a:r>
            <a:endParaRPr lang="en-GB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CS" sz="2800"/>
              <a:t>Когнитивни поремећај је било које медицинско стање које утиче на обраду и складиштење информација у мозгу, што узрокује поремећаје пажње, опажања</a:t>
            </a:r>
            <a:r>
              <a:rPr lang="sr-Cyrl-CS" sz="2800"/>
              <a:t>, памћења</a:t>
            </a:r>
            <a:r>
              <a:rPr lang="sr-Latn-CS" sz="2800"/>
              <a:t> и мишљења</a:t>
            </a:r>
          </a:p>
          <a:p>
            <a:endParaRPr lang="sr-Latn-CS" sz="2800"/>
          </a:p>
          <a:p>
            <a:r>
              <a:rPr lang="sr-Latn-CS" sz="2800"/>
              <a:t>Когнитивни пад редукује радну продуктивност, социјално функционисање и значајно умањује квалитет живота</a:t>
            </a:r>
          </a:p>
          <a:p>
            <a:pPr>
              <a:buFont typeface="Wingdings" pitchFamily="2" charset="2"/>
              <a:buNone/>
            </a:pPr>
            <a:endParaRPr lang="sr-Latn-CS" sz="2800"/>
          </a:p>
          <a:p>
            <a:r>
              <a:rPr lang="sr-Cyrl-CS" sz="2800"/>
              <a:t>Неурокогнитивне батерије тестова</a:t>
            </a:r>
            <a:endParaRPr lang="sr-Latn-CS" sz="2800"/>
          </a:p>
        </p:txBody>
      </p:sp>
    </p:spTree>
  </p:cSld>
  <p:clrMapOvr>
    <a:masterClrMapping/>
  </p:clrMapOvr>
  <p:transition advTm="607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357188" y="1196975"/>
            <a:ext cx="3643312" cy="874713"/>
          </a:xfrm>
          <a:prstGeom prst="ellipse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r-Latn-CS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0" y="836613"/>
            <a:ext cx="8686800" cy="5289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sr-Cyrl-CS" sz="3000"/>
          </a:p>
          <a:p>
            <a:r>
              <a:rPr lang="sr-Latn-CS" sz="3000"/>
              <a:t>Ментални </a:t>
            </a:r>
            <a:r>
              <a:rPr lang="en-US" sz="3000"/>
              <a:t>поремећаји и поремећаји понашања</a:t>
            </a:r>
            <a:r>
              <a:rPr lang="sr-Latn-CS" sz="3000"/>
              <a:t> су</a:t>
            </a:r>
            <a:r>
              <a:rPr lang="en-US" sz="3000"/>
              <a:t> резултат комплексних интеракција између</a:t>
            </a:r>
            <a:r>
              <a:rPr lang="sr-Latn-CS" sz="3000"/>
              <a:t> </a:t>
            </a:r>
            <a:r>
              <a:rPr lang="en-US" sz="3000"/>
              <a:t>биолошких, психолошких и социјалних фактора</a:t>
            </a:r>
            <a:endParaRPr lang="sr-Latn-CS" sz="3000"/>
          </a:p>
          <a:p>
            <a:pPr>
              <a:buFont typeface="Wingdings" pitchFamily="2" charset="2"/>
              <a:buNone/>
            </a:pPr>
            <a:endParaRPr lang="sr-Latn-CS" sz="3000"/>
          </a:p>
          <a:p>
            <a:r>
              <a:rPr lang="sr-Latn-CS" sz="3000"/>
              <a:t>Ментално, телесно и</a:t>
            </a:r>
            <a:r>
              <a:rPr lang="sr-Cyrl-CS" sz="3000"/>
              <a:t> с</a:t>
            </a:r>
            <a:r>
              <a:rPr lang="sr-Latn-CS" sz="3000"/>
              <a:t>оцијално</a:t>
            </a:r>
            <a:r>
              <a:rPr lang="sr-Cyrl-CS" sz="3000"/>
              <a:t> </a:t>
            </a:r>
          </a:p>
          <a:p>
            <a:pPr>
              <a:buFont typeface="Wingdings" pitchFamily="2" charset="2"/>
              <a:buNone/>
            </a:pPr>
            <a:r>
              <a:rPr lang="sr-Cyrl-CS" sz="3000"/>
              <a:t>	</a:t>
            </a:r>
            <a:r>
              <a:rPr lang="sr-Latn-CS" sz="3000"/>
              <a:t>здравље су међусобно </a:t>
            </a:r>
          </a:p>
          <a:p>
            <a:pPr>
              <a:buFont typeface="Wingdings" pitchFamily="2" charset="2"/>
              <a:buNone/>
            </a:pPr>
            <a:r>
              <a:rPr lang="sr-Cyrl-CS" sz="3000"/>
              <a:t>	</a:t>
            </a:r>
            <a:r>
              <a:rPr lang="sr-Latn-CS" sz="3000"/>
              <a:t>испреплетани и зависни</a:t>
            </a:r>
            <a:endParaRPr lang="en-GB" sz="3000"/>
          </a:p>
          <a:p>
            <a:pPr>
              <a:buFont typeface="Arial" charset="0"/>
              <a:buNone/>
            </a:pPr>
            <a:endParaRPr lang="en-GB" sz="3000"/>
          </a:p>
        </p:txBody>
      </p:sp>
      <p:sp>
        <p:nvSpPr>
          <p:cNvPr id="1024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/>
          <a:lstStyle/>
          <a:p>
            <a:r>
              <a:rPr lang="sr-Latn-CS"/>
              <a:t>Напредак неуронаука</a:t>
            </a:r>
            <a:endParaRPr lang="en-GB"/>
          </a:p>
        </p:txBody>
      </p:sp>
      <p:graphicFrame>
        <p:nvGraphicFramePr>
          <p:cNvPr id="4" name="Diagram 3"/>
          <p:cNvGraphicFramePr/>
          <p:nvPr/>
        </p:nvGraphicFramePr>
        <p:xfrm>
          <a:off x="4572000" y="2794000"/>
          <a:ext cx="4572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1835150" y="2060575"/>
            <a:ext cx="5040313" cy="30241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advTm="266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|0.7"/>
</p:tagLst>
</file>

<file path=ppt/theme/theme1.xml><?xml version="1.0" encoding="utf-8"?>
<a:theme xmlns:a="http://schemas.openxmlformats.org/drawingml/2006/main" name="Office Them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5008</TotalTime>
  <Words>1577</Words>
  <Application>Microsoft Office PowerPoint</Application>
  <PresentationFormat>On-screen Show (4:3)</PresentationFormat>
  <Paragraphs>240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Garamond</vt:lpstr>
      <vt:lpstr>Wingdings</vt:lpstr>
      <vt:lpstr>Office Theme</vt:lpstr>
      <vt:lpstr> Основне струковне студије Психијатрија са негом школска 2020/2021. година 2. недеља наставе   Концепција менталног здравља  </vt:lpstr>
      <vt:lpstr>Схватање етиологије  менталних поремећаја  - пренаучна ера</vt:lpstr>
      <vt:lpstr>Схватање етиологије  менталних поремећаја - научна ера</vt:lpstr>
      <vt:lpstr>Подручје неуронаука</vt:lpstr>
      <vt:lpstr>Неуропластичност</vt:lpstr>
      <vt:lpstr>Могућност за ново терапијско деловање у менталним поремећајима</vt:lpstr>
      <vt:lpstr>Новине у визуелизацији мозга</vt:lpstr>
      <vt:lpstr>Неуропсихологија и когниција</vt:lpstr>
      <vt:lpstr>Напредак неуронаука</vt:lpstr>
      <vt:lpstr>Ментално здравље и телесно здравље</vt:lpstr>
      <vt:lpstr>Два вида интеракције: ментално - телесно</vt:lpstr>
      <vt:lpstr>Концепт менталног здравља</vt:lpstr>
      <vt:lpstr>Концепт менталног здравља и менталне болести</vt:lpstr>
      <vt:lpstr>Клиничко-прагматични концепт менталног здравља</vt:lpstr>
      <vt:lpstr>Прагматистичан приступ менталном здрављу</vt:lpstr>
      <vt:lpstr>Прагматичан приступ менталном здрављу</vt:lpstr>
      <vt:lpstr>Концепт менталног здравља кроз призму позитивне психологије</vt:lpstr>
      <vt:lpstr>Шест димензија субјективне добробити:</vt:lpstr>
      <vt:lpstr>1. Прихватање самог себе</vt:lpstr>
      <vt:lpstr>2. Однос према другим људима</vt:lpstr>
      <vt:lpstr>3. Аутономија</vt:lpstr>
      <vt:lpstr>4. Излажење на крај са околином</vt:lpstr>
      <vt:lpstr>5. Циљ у животу</vt:lpstr>
      <vt:lpstr>6. Лични раст</vt:lpstr>
      <vt:lpstr>Хуманистичко-филозофски приступ менталном здрављу</vt:lpstr>
      <vt:lpstr>Захтев Генералне Скупштине Уједињених Нација:</vt:lpstr>
      <vt:lpstr>Обимност заступљености менталних проблема</vt:lpstr>
      <vt:lpstr>Актуелни пресек стања менталног здравља у свету</vt:lpstr>
      <vt:lpstr>PowerPoint Presentation</vt:lpstr>
      <vt:lpstr>Политика менталног здравља</vt:lpstr>
      <vt:lpstr>Интегративни приступ здрављу</vt:lpstr>
      <vt:lpstr>Индивидуални психолошки фактори у развоју менталних поремећаја</vt:lpstr>
      <vt:lpstr>Социјални фактори у развоју менталних поремећаја</vt:lpstr>
      <vt:lpstr>Квалитет живота пацијената са менталним поремећајима</vt:lpstr>
      <vt:lpstr>Процена квалитета живота особа са менталним поремећајима</vt:lpstr>
      <vt:lpstr>Индивидуални приступ у менталним поремећајима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Предмет: Основи клиничке психологије  Психички живот човека и психопатологија,  свест као интегративна психичка функција,  пажња и опажање</dc:title>
  <dc:creator>Milica Borovcanin</dc:creator>
  <cp:lastModifiedBy>nmuric91@gmail.com</cp:lastModifiedBy>
  <cp:revision>32</cp:revision>
  <dcterms:created xsi:type="dcterms:W3CDTF">2016-03-05T09:24:02Z</dcterms:created>
  <dcterms:modified xsi:type="dcterms:W3CDTF">2020-10-01T11:00:18Z</dcterms:modified>
</cp:coreProperties>
</file>