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3" r:id="rId3"/>
    <p:sldId id="258" r:id="rId4"/>
    <p:sldId id="263" r:id="rId5"/>
    <p:sldId id="259" r:id="rId6"/>
    <p:sldId id="264" r:id="rId7"/>
    <p:sldId id="261" r:id="rId8"/>
    <p:sldId id="268" r:id="rId9"/>
    <p:sldId id="262" r:id="rId10"/>
    <p:sldId id="270" r:id="rId11"/>
    <p:sldId id="271" r:id="rId12"/>
    <p:sldId id="260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00409-6666-455F-B99E-FB4EE3A7F6CA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FE049-2409-4B74-A348-6785DB8024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5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700D5-D422-42B4-8E4B-54D026415231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D663-E906-4539-BA68-8CC994744CB8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8D53A-1144-4EB4-BDA4-0E428AFC23E7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8207-4A6A-4CEB-9B28-B2C03AA7B6B0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8E3FE-9BCF-41C3-BC47-CF783679DF4F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91916-D7AE-41B9-8704-1825EC8767B6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9EBAA-0AE0-4E85-AC93-6D9E972C71AA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0A973-32FC-4CC9-BE15-AAB7B45A7D7D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DB9D-64DD-4E77-B5BE-FB5AC216C2DB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09F3-A3F2-4937-9DB4-4B83FB877D95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8F66-00EF-4B9B-8CB8-38329C14A197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59457C0-89AE-4A34-B7FF-F3E7AE4D6480}" type="datetime1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 dir="in"/>
  </p:transition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>
              <a:lumMod val="85000"/>
              <a:lumOff val="1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800" kern="1200">
          <a:solidFill>
            <a:schemeClr val="tx1">
              <a:lumMod val="85000"/>
              <a:lumOff val="1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514600"/>
            <a:ext cx="7772400" cy="1470025"/>
          </a:xfrm>
        </p:spPr>
        <p:txBody>
          <a:bodyPr>
            <a:noAutofit/>
          </a:bodyPr>
          <a:lstStyle/>
          <a:p>
            <a:r>
              <a:rPr lang="sr-Cyrl-RS" sz="4000" dirty="0"/>
              <a:t>Концепција менталног здравља  Улога стуковне сестре у очувању менталног здравља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752600"/>
          </a:xfrm>
        </p:spPr>
        <p:txBody>
          <a:bodyPr/>
          <a:lstStyle/>
          <a:p>
            <a:r>
              <a:rPr lang="sr-Cyrl-R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др Милена Стојковић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sr-Cyrl-R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доц. др Милица Боровчанин</a:t>
            </a:r>
          </a:p>
          <a:p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228600"/>
            <a:ext cx="571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dirty="0">
                <a:solidFill>
                  <a:srgbClr val="0070C0"/>
                </a:solidFill>
              </a:rPr>
              <a:t>Основне струковне студије</a:t>
            </a:r>
          </a:p>
          <a:p>
            <a:pPr algn="ctr"/>
            <a:r>
              <a:rPr lang="sr-Cyrl-RS" sz="2800" dirty="0">
                <a:solidFill>
                  <a:srgbClr val="0070C0"/>
                </a:solidFill>
              </a:rPr>
              <a:t>Психијатрија са негом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87997"/>
      </p:ext>
    </p:extLst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Када почиње брига за ментално здравље?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305800" cy="42211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Брига за ментално здравље треба да почне што раније, још у трудноћи, и траје током живота</a:t>
            </a:r>
            <a:endParaRPr lang="de-DE" dirty="0"/>
          </a:p>
          <a:p>
            <a:pPr>
              <a:buFont typeface="Wingdings" pitchFamily="2" charset="2"/>
              <a:buChar char="v"/>
            </a:pPr>
            <a:endParaRPr lang="de-DE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Труднице, деца, млади, старе особе, расељена лица</a:t>
            </a:r>
          </a:p>
          <a:p>
            <a:pPr marL="0" indent="0">
              <a:buNone/>
            </a:pPr>
            <a:endParaRPr lang="sr-Cyrl-RS" dirty="0"/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У овом процесу задатак сестре је да активно учествује у промоцији здравља и здравог начина живота</a:t>
            </a:r>
          </a:p>
          <a:p>
            <a:endParaRPr lang="sr-Cyrl-R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17720"/>
      </p:ext>
    </p:extLst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153400" cy="1219200"/>
          </a:xfrm>
        </p:spPr>
        <p:txBody>
          <a:bodyPr/>
          <a:lstStyle/>
          <a:p>
            <a:r>
              <a:rPr lang="sr-Cyrl-RS" dirty="0"/>
              <a:t>Рад је организован у: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25000" lnSpcReduction="20000"/>
          </a:bodyPr>
          <a:lstStyle/>
          <a:p>
            <a:pPr lvl="0">
              <a:buFont typeface="Wingdings" pitchFamily="2" charset="2"/>
              <a:buChar char="v"/>
            </a:pPr>
            <a:r>
              <a:rPr lang="sr-Cyrl-RS" sz="8000" dirty="0"/>
              <a:t>Поливалентној патронажној служби</a:t>
            </a:r>
            <a:br>
              <a:rPr lang="sr-Latn-RS" sz="8000" dirty="0"/>
            </a:br>
            <a:endParaRPr lang="sr-Latn-RS" sz="8000" dirty="0"/>
          </a:p>
          <a:p>
            <a:pPr lvl="0">
              <a:buFont typeface="Wingdings" pitchFamily="2" charset="2"/>
              <a:buChar char="v"/>
            </a:pPr>
            <a:r>
              <a:rPr lang="sr-Cyrl-RS" sz="8000" dirty="0"/>
              <a:t>Саветовалиштима за труднице</a:t>
            </a:r>
          </a:p>
          <a:p>
            <a:pPr lvl="0">
              <a:buFont typeface="Wingdings" pitchFamily="2" charset="2"/>
              <a:buChar char="v"/>
            </a:pPr>
            <a:endParaRPr lang="sr-Latn-RS" sz="8000" dirty="0"/>
          </a:p>
          <a:p>
            <a:pPr lvl="0">
              <a:buFont typeface="Wingdings" pitchFamily="2" charset="2"/>
              <a:buChar char="v"/>
            </a:pPr>
            <a:r>
              <a:rPr lang="sr-Cyrl-RS" sz="8000" dirty="0"/>
              <a:t>Саветовалиштима за децу и омладину</a:t>
            </a:r>
            <a:br>
              <a:rPr lang="sr-Latn-RS" sz="8000" dirty="0"/>
            </a:br>
            <a:endParaRPr lang="sr-Latn-RS" sz="8000" dirty="0"/>
          </a:p>
          <a:p>
            <a:pPr lvl="0">
              <a:buFont typeface="Wingdings" pitchFamily="2" charset="2"/>
              <a:buChar char="v"/>
            </a:pPr>
            <a:r>
              <a:rPr lang="sr-Cyrl-RS" sz="8000" dirty="0"/>
              <a:t>Саветовалиштима за породицу</a:t>
            </a:r>
            <a:br>
              <a:rPr lang="sr-Latn-RS" sz="8000" dirty="0"/>
            </a:br>
            <a:endParaRPr lang="sr-Latn-RS" sz="8000" dirty="0"/>
          </a:p>
          <a:p>
            <a:pPr lvl="0">
              <a:buFont typeface="Wingdings" pitchFamily="2" charset="2"/>
              <a:buChar char="v"/>
            </a:pPr>
            <a:r>
              <a:rPr lang="sr-Cyrl-RS" sz="8000" dirty="0"/>
              <a:t>Вртићима, школама</a:t>
            </a:r>
            <a:br>
              <a:rPr lang="sr-Latn-RS" sz="8000" dirty="0"/>
            </a:br>
            <a:endParaRPr lang="sr-Latn-RS" sz="8000" dirty="0"/>
          </a:p>
          <a:p>
            <a:pPr>
              <a:buFont typeface="Wingdings" pitchFamily="2" charset="2"/>
              <a:buChar char="v"/>
            </a:pPr>
            <a:r>
              <a:rPr lang="sr-Cyrl-RS" sz="8000" dirty="0"/>
              <a:t>Диспанзерима за ментално здравље</a:t>
            </a:r>
          </a:p>
          <a:p>
            <a:pPr>
              <a:buFont typeface="Wingdings" pitchFamily="2" charset="2"/>
              <a:buChar char="v"/>
            </a:pPr>
            <a:endParaRPr lang="sr-Cyrl-RS" sz="8000" dirty="0"/>
          </a:p>
          <a:p>
            <a:pPr>
              <a:buFont typeface="Wingdings" pitchFamily="2" charset="2"/>
              <a:buChar char="v"/>
            </a:pPr>
            <a:r>
              <a:rPr lang="sr-Cyrl-RS" sz="8000" dirty="0"/>
              <a:t>Службама за заштиту одраслог становништва</a:t>
            </a:r>
            <a:endParaRPr lang="sr-Latn-RS" sz="8000" dirty="0"/>
          </a:p>
          <a:p>
            <a:pPr lvl="0">
              <a:buFont typeface="Wingdings" pitchFamily="2" charset="2"/>
              <a:buChar char="v"/>
            </a:pPr>
            <a:endParaRPr lang="sr-Latn-RS" sz="8000" dirty="0"/>
          </a:p>
          <a:p>
            <a:pPr lvl="0">
              <a:buFont typeface="Wingdings" pitchFamily="2" charset="2"/>
              <a:buChar char="v"/>
            </a:pPr>
            <a:r>
              <a:rPr lang="sr-Cyrl-RS" sz="8000" dirty="0"/>
              <a:t>Дневним болницама итд.</a:t>
            </a:r>
            <a:endParaRPr lang="en-US" sz="8000" dirty="0"/>
          </a:p>
          <a:p>
            <a:pPr lvl="0">
              <a:buFont typeface="Wingdings" pitchFamily="2" charset="2"/>
              <a:buChar char="v"/>
            </a:pPr>
            <a:endParaRPr lang="sr-Latn-RS" dirty="0"/>
          </a:p>
          <a:p>
            <a:pPr>
              <a:buFont typeface="Wingdings" pitchFamily="2" charset="2"/>
              <a:buChar char="§"/>
            </a:pPr>
            <a:r>
              <a:rPr lang="sr-Cyrl-RS" sz="8800" dirty="0"/>
              <a:t>У свом делокругу рада она уско сарађује са лекарима опште праксе, педијатрима, психијатрима, психолозима, гинеколозима, геронтолозима ...</a:t>
            </a:r>
            <a:endParaRPr lang="sr-Latn-RS" sz="8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69832"/>
      </p:ext>
    </p:extLst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/>
          <a:lstStyle/>
          <a:p>
            <a:r>
              <a:rPr lang="sr-Cyrl-RS" dirty="0"/>
              <a:t>Закључак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/>
              <a:t>Савремени трендови у заштити менталног здравља постављају захтев за </a:t>
            </a:r>
            <a:r>
              <a:rPr lang="ru-RU" dirty="0">
                <a:solidFill>
                  <a:srgbClr val="FF0000"/>
                </a:solidFill>
              </a:rPr>
              <a:t>мултидисциплинарним приступом</a:t>
            </a:r>
            <a:r>
              <a:rPr lang="ru-RU" dirty="0">
                <a:solidFill>
                  <a:schemeClr val="tx1"/>
                </a:solidFill>
              </a:rPr>
              <a:t>, јер је рад</a:t>
            </a:r>
            <a:r>
              <a:rPr lang="ru-RU" dirty="0"/>
              <a:t> са пацијентима који имају менталне поремећаје сложен и вишеструко захтеван процес 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Медицинске сестре и техничари су неопходни чланови мултидисциплинарног тима, а њихов допринос је специфичан и значајан</a:t>
            </a:r>
          </a:p>
          <a:p>
            <a:pPr>
              <a:buNone/>
            </a:pPr>
            <a:endParaRPr lang="ru-RU" dirty="0"/>
          </a:p>
          <a:p>
            <a:pPr>
              <a:buFont typeface="Wingdings" pitchFamily="2" charset="2"/>
              <a:buChar char="v"/>
            </a:pPr>
            <a:r>
              <a:rPr lang="ru-RU" dirty="0"/>
              <a:t>У овим оквирима важно је стално проширивање њихових теоријских и практичних знања, односно развој личних и стручних капацитета, кроз континуирано укључивање у процес едукације, рад стручних скупова и конференција и кроз сарадњу са сродним институцијама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68136"/>
      </p:ext>
    </p:extLst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Десет корака за очување менталног здравља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5943600" cy="50292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sr-Cyrl-RS" dirty="0"/>
              <a:t>Прихватите себе онаквим какви јесте! 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Разговарајте о томе! 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Дружите се и негујте пријатељства!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Укључите се у заједницу!</a:t>
            </a:r>
          </a:p>
          <a:p>
            <a:pPr marL="514350" indent="-514350">
              <a:buFont typeface="+mj-lt"/>
              <a:buAutoNum type="arabicParenR"/>
            </a:pPr>
            <a:r>
              <a:rPr lang="sr-Cyrl-RS" dirty="0"/>
              <a:t>Будите активни!</a:t>
            </a:r>
          </a:p>
          <a:p>
            <a:pPr marL="514350" indent="-514350">
              <a:buFont typeface="+mj-lt"/>
              <a:buAutoNum type="arabicParenR" startAt="6"/>
            </a:pPr>
            <a:r>
              <a:rPr lang="sr-Cyrl-RS" dirty="0"/>
              <a:t>Умерено узимајте алкохол!</a:t>
            </a:r>
          </a:p>
          <a:p>
            <a:pPr marL="514350" indent="-514350">
              <a:buFont typeface="+mj-lt"/>
              <a:buAutoNum type="arabicParenR" startAt="6"/>
            </a:pPr>
            <a:r>
              <a:rPr lang="sr-Cyrl-RS" dirty="0"/>
              <a:t>Научите нешто ново!</a:t>
            </a:r>
          </a:p>
          <a:p>
            <a:pPr marL="514350" indent="-514350">
              <a:buFont typeface="+mj-lt"/>
              <a:buAutoNum type="arabicParenR" startAt="6"/>
            </a:pPr>
            <a:r>
              <a:rPr lang="sr-Cyrl-RS" dirty="0"/>
              <a:t>Будите креативни!</a:t>
            </a:r>
          </a:p>
          <a:p>
            <a:pPr marL="514350" indent="-514350">
              <a:buFont typeface="+mj-lt"/>
              <a:buAutoNum type="arabicParenR" startAt="6"/>
            </a:pPr>
            <a:r>
              <a:rPr lang="sr-Cyrl-RS" dirty="0"/>
              <a:t>Опустите се и уживајте!</a:t>
            </a:r>
          </a:p>
          <a:p>
            <a:pPr marL="514350" indent="-514350">
              <a:buFont typeface="+mj-lt"/>
              <a:buAutoNum type="arabicParenR" startAt="6"/>
            </a:pPr>
            <a:r>
              <a:rPr lang="sr-Cyrl-RS" dirty="0"/>
              <a:t>Обратите се за помоћ!</a:t>
            </a:r>
          </a:p>
          <a:p>
            <a:pPr marL="514350" indent="-514350">
              <a:buFont typeface="+mj-lt"/>
              <a:buAutoNum type="arabicParenR" startAt="6"/>
            </a:pPr>
            <a:endParaRPr lang="sr-Cyrl-RS" dirty="0"/>
          </a:p>
          <a:p>
            <a:pPr marL="514350" indent="-514350">
              <a:buFont typeface="+mj-lt"/>
              <a:buAutoNum type="arabicParenR" startAt="6"/>
            </a:pPr>
            <a:endParaRPr lang="sr-Cyrl-RS" dirty="0"/>
          </a:p>
          <a:p>
            <a:pPr marL="0" indent="0">
              <a:buNone/>
            </a:pPr>
            <a:r>
              <a:rPr lang="sr-Cyrl-RS" dirty="0"/>
              <a:t>Наставите да корачате</a:t>
            </a:r>
            <a:r>
              <a:rPr lang="sr-Latn-RS" dirty="0"/>
              <a:t>...</a:t>
            </a:r>
          </a:p>
          <a:p>
            <a:pPr marL="514350" indent="-514350">
              <a:buFont typeface="+mj-lt"/>
              <a:buAutoNum type="arabicParenR" startAt="6"/>
            </a:pPr>
            <a:endParaRPr lang="sr-Cyrl-RS" dirty="0"/>
          </a:p>
          <a:p>
            <a:pPr marL="514350" indent="-514350">
              <a:buFont typeface="+mj-lt"/>
              <a:buAutoNum type="arabicParenR" startAt="6"/>
            </a:pPr>
            <a:endParaRPr lang="en-US" dirty="0"/>
          </a:p>
          <a:p>
            <a:pPr marL="514350" indent="-514350">
              <a:buFont typeface="+mj-lt"/>
              <a:buAutoNum type="arabicParenR" startAt="6"/>
            </a:pPr>
            <a:endParaRPr lang="sr-Cyrl-RS" dirty="0"/>
          </a:p>
          <a:p>
            <a:pPr marL="514350" indent="-514350">
              <a:buFont typeface="+mj-lt"/>
              <a:buAutoNum type="arabicParenR"/>
            </a:pPr>
            <a:endParaRPr lang="sr-Lat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097" t="-15733" r="16698"/>
          <a:stretch/>
        </p:blipFill>
        <p:spPr>
          <a:xfrm>
            <a:off x="6172200" y="61384"/>
            <a:ext cx="2535382" cy="6796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191000" y="6604084"/>
            <a:ext cx="488372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/>
              <a:t>https://www.smart.edu.rs/wp-content/uploads/2019/10/teenmentalhealth.png</a:t>
            </a:r>
          </a:p>
        </p:txBody>
      </p:sp>
    </p:spTree>
    <p:extLst>
      <p:ext uri="{BB962C8B-B14F-4D97-AF65-F5344CB8AC3E}">
        <p14:creationId xmlns:p14="http://schemas.microsoft.com/office/powerpoint/2010/main" val="2980581078"/>
      </p:ext>
    </p:extLst>
  </p:cSld>
  <p:clrMapOvr>
    <a:masterClrMapping/>
  </p:clrMapOvr>
  <p:transition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Ментална болест није избор, али оправак јесте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" b="5258"/>
          <a:stretch/>
        </p:blipFill>
        <p:spPr>
          <a:xfrm>
            <a:off x="3048000" y="2209800"/>
            <a:ext cx="3037310" cy="428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010891" y="6600801"/>
            <a:ext cx="51054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http://blogs.longwood.edu/hendersonengl400/files/2016/04/Mental-health-202x300.jpg</a:t>
            </a:r>
          </a:p>
        </p:txBody>
      </p:sp>
    </p:spTree>
    <p:extLst>
      <p:ext uri="{BB962C8B-B14F-4D97-AF65-F5344CB8AC3E}">
        <p14:creationId xmlns:p14="http://schemas.microsoft.com/office/powerpoint/2010/main" val="3811278107"/>
      </p:ext>
    </p:extLst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219201"/>
          </a:xfrm>
        </p:spPr>
        <p:txBody>
          <a:bodyPr/>
          <a:lstStyle/>
          <a:p>
            <a:r>
              <a:rPr lang="sr-Cyrl-RS" dirty="0"/>
              <a:t>Хвала на пажњи!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402906"/>
      </p:ext>
    </p:extLst>
  </p:cSld>
  <p:clrMapOvr>
    <a:masterClrMapping/>
  </p:clrMapOvr>
  <p:transition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sr-Cyrl-RS" dirty="0"/>
              <a:t>Шта је ментално здравље?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J</a:t>
            </a:r>
            <a:r>
              <a:rPr lang="sr-Cyrl-RS" dirty="0"/>
              <a:t>еднако је важно, колико и физичко здравље</a:t>
            </a:r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 </a:t>
            </a:r>
            <a:r>
              <a:rPr lang="sr-Cyrl-RS" dirty="0">
                <a:solidFill>
                  <a:srgbClr val="FF0000"/>
                </a:solidFill>
              </a:rPr>
              <a:t>Утиче на све аспекте нашег живота:</a:t>
            </a:r>
            <a:endParaRPr lang="sr-Latn-RS" dirty="0"/>
          </a:p>
          <a:p>
            <a:pPr lvl="0">
              <a:buFont typeface="Wingdings" pitchFamily="2" charset="2"/>
              <a:buChar char="v"/>
            </a:pPr>
            <a:endParaRPr lang="en-US" dirty="0"/>
          </a:p>
          <a:p>
            <a:pPr lvl="1">
              <a:buFont typeface="Wingdings" pitchFamily="2" charset="2"/>
              <a:buChar char="§"/>
            </a:pPr>
            <a:r>
              <a:rPr lang="sr-Cyrl-RS" sz="2800" dirty="0"/>
              <a:t>како ћемо се суочити са стресом,</a:t>
            </a:r>
            <a:r>
              <a:rPr lang="en-US" sz="2800" dirty="0"/>
              <a:t>        </a:t>
            </a:r>
            <a:r>
              <a:rPr lang="sr-Cyrl-RS" sz="2800" dirty="0"/>
              <a:t> </a:t>
            </a:r>
            <a:endParaRPr lang="en-US" sz="2800" dirty="0"/>
          </a:p>
          <a:p>
            <a:pPr lvl="1">
              <a:buFont typeface="Wingdings" pitchFamily="2" charset="2"/>
              <a:buChar char="§"/>
            </a:pPr>
            <a:r>
              <a:rPr lang="sr-Cyrl-RS" sz="2800" dirty="0"/>
              <a:t>како ћемо се односити једни према другима, </a:t>
            </a:r>
            <a:endParaRPr lang="en-US" sz="2800" dirty="0"/>
          </a:p>
          <a:p>
            <a:pPr lvl="1">
              <a:buFont typeface="Wingdings" pitchFamily="2" charset="2"/>
              <a:buChar char="§"/>
            </a:pPr>
            <a:r>
              <a:rPr lang="sr-Cyrl-RS" sz="2800" dirty="0"/>
              <a:t>какве ћемо одлуке у животу доносити, </a:t>
            </a:r>
            <a:endParaRPr lang="en-US" sz="2800" dirty="0"/>
          </a:p>
          <a:p>
            <a:pPr lvl="1">
              <a:buFont typeface="Wingdings" pitchFamily="2" charset="2"/>
              <a:buChar char="§"/>
            </a:pPr>
            <a:r>
              <a:rPr lang="sr-Cyrl-RS" sz="2800" dirty="0"/>
              <a:t>како гледамо на себе, свој живот и на друге особе у нашим животима. </a:t>
            </a:r>
            <a:br>
              <a:rPr lang="sr-Latn-RS" sz="2600" dirty="0"/>
            </a:br>
            <a:endParaRPr lang="sr-Latn-RS" sz="2600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Ментално, физичко и социјално здравље су испреплетане компоненте живота и од виталног су значаја за све људе </a:t>
            </a:r>
          </a:p>
          <a:p>
            <a:pPr marL="0" indent="0">
              <a:buNone/>
            </a:pPr>
            <a:endParaRPr lang="sr-Cyrl-RS" dirty="0"/>
          </a:p>
          <a:p>
            <a:pPr>
              <a:buFont typeface="Wingdings" pitchFamily="2" charset="2"/>
              <a:buChar char="v"/>
            </a:pPr>
            <a:endParaRPr lang="sr-Latn-R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1" y="1600200"/>
            <a:ext cx="3090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сваког друштва  треба да буде очување здравља становништва уз истовремено спречавање и сузбијање здравствених ризика</a:t>
            </a: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 Улагањем у превентиву започиње брига о менталном здрављу</a:t>
            </a: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5" r="5353"/>
          <a:stretch/>
        </p:blipFill>
        <p:spPr>
          <a:xfrm>
            <a:off x="3789218" y="-72009"/>
            <a:ext cx="5334000" cy="6642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3560618" y="6569608"/>
            <a:ext cx="55626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https://www.sbpb.kovin.info/wp-content/uploads/2019/10/DLxVLZcXUAAYM7-.jpg</a:t>
            </a:r>
          </a:p>
        </p:txBody>
      </p:sp>
    </p:spTree>
    <p:extLst>
      <p:ext uri="{BB962C8B-B14F-4D97-AF65-F5344CB8AC3E}">
        <p14:creationId xmlns:p14="http://schemas.microsoft.com/office/powerpoint/2010/main" val="2640339734"/>
      </p:ext>
    </p:extLst>
  </p:cSld>
  <p:clrMapOvr>
    <a:masterClrMapping/>
  </p:clrMapOvr>
  <p:transition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Улога и задаци струковне сестре у тиму: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sz="2600" dirty="0"/>
              <a:t>Едукована струковна медицинска сестра је равноправан члан специјализованог мултидисциплинарног тима</a:t>
            </a:r>
          </a:p>
          <a:p>
            <a:pPr>
              <a:buFont typeface="Wingdings" pitchFamily="2" charset="2"/>
              <a:buChar char="v"/>
            </a:pPr>
            <a:endParaRPr lang="sr-Cyrl-RS" sz="2600" dirty="0"/>
          </a:p>
          <a:p>
            <a:pPr>
              <a:buFont typeface="Wingdings" pitchFamily="2" charset="2"/>
              <a:buChar char="v"/>
            </a:pPr>
            <a:endParaRPr lang="sr-Cyrl-RS" sz="2600" dirty="0"/>
          </a:p>
          <a:p>
            <a:pPr>
              <a:buFont typeface="Wingdings" pitchFamily="2" charset="2"/>
              <a:buChar char="v"/>
            </a:pPr>
            <a:r>
              <a:rPr lang="sr-Cyrl-RS" sz="2600" b="1" dirty="0">
                <a:solidFill>
                  <a:srgbClr val="FF0000"/>
                </a:solidFill>
              </a:rPr>
              <a:t>Она ј</a:t>
            </a:r>
            <a:r>
              <a:rPr lang="sr-Latn-RS" sz="2600" b="1" dirty="0">
                <a:solidFill>
                  <a:srgbClr val="FF0000"/>
                </a:solidFill>
              </a:rPr>
              <a:t>e:</a:t>
            </a:r>
            <a:r>
              <a:rPr lang="sr-Cyrl-RS" sz="2600" b="1" dirty="0">
                <a:solidFill>
                  <a:srgbClr val="FF0000"/>
                </a:solidFill>
              </a:rPr>
              <a:t> </a:t>
            </a:r>
            <a:r>
              <a:rPr lang="sr-Cyrl-RS" sz="2600" dirty="0"/>
              <a:t>терапеут,</a:t>
            </a:r>
            <a:r>
              <a:rPr lang="sr-Latn-RS" sz="2600" dirty="0"/>
              <a:t> </a:t>
            </a:r>
            <a:r>
              <a:rPr lang="sr-Cyrl-RS" sz="2600" dirty="0"/>
              <a:t>саветник, едукатор, сарадник са другим ментално-здравственим професионалцима, администратор и истраживач 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94880"/>
      </p:ext>
    </p:extLst>
  </p:cSld>
  <p:clrMapOvr>
    <a:masterClrMapping/>
  </p:clrMapOvr>
  <p:transition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371600"/>
          </a:xfrm>
        </p:spPr>
        <p:txBody>
          <a:bodyPr/>
          <a:lstStyle/>
          <a:p>
            <a:r>
              <a:rPr lang="sr-Cyrl-RS" dirty="0"/>
              <a:t>Главне обавезе стуковне сестре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Медицинске сестре имају четири фундаменталне обавезе: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 marL="400050" lvl="1" indent="0">
              <a:buNone/>
            </a:pPr>
            <a:r>
              <a:rPr lang="sr-Cyrl-RS" sz="2800" dirty="0"/>
              <a:t>а</a:t>
            </a:r>
            <a:r>
              <a:rPr lang="vi-VN" sz="2800" dirty="0"/>
              <a:t>) </a:t>
            </a:r>
            <a:r>
              <a:rPr lang="sr-Cyrl-RS" sz="2800" dirty="0"/>
              <a:t>промоција здравља;</a:t>
            </a:r>
          </a:p>
          <a:p>
            <a:pPr marL="400050" lvl="1" indent="0">
              <a:buNone/>
            </a:pPr>
            <a:r>
              <a:rPr lang="sr-Cyrl-RS" sz="2800" dirty="0"/>
              <a:t>б</a:t>
            </a:r>
            <a:r>
              <a:rPr lang="vi-VN" sz="2800" dirty="0"/>
              <a:t>) </a:t>
            </a:r>
            <a:r>
              <a:rPr lang="sr-Cyrl-RS" sz="2800" dirty="0"/>
              <a:t>превенција болести;</a:t>
            </a:r>
          </a:p>
          <a:p>
            <a:pPr marL="400050" lvl="1" indent="0">
              <a:buNone/>
            </a:pPr>
            <a:r>
              <a:rPr lang="sr-Cyrl-RS" sz="2800" dirty="0"/>
              <a:t>в</a:t>
            </a:r>
            <a:r>
              <a:rPr lang="vi-VN" sz="2800" dirty="0"/>
              <a:t>) </a:t>
            </a:r>
            <a:r>
              <a:rPr lang="sr-Cyrl-RS" sz="2800" dirty="0"/>
              <a:t>сузбијање болести;</a:t>
            </a:r>
          </a:p>
          <a:p>
            <a:pPr marL="400050" lvl="1" indent="0">
              <a:buNone/>
            </a:pPr>
            <a:r>
              <a:rPr lang="sr-Cyrl-RS" sz="2800" dirty="0"/>
              <a:t>г</a:t>
            </a:r>
            <a:r>
              <a:rPr lang="vi-VN" sz="2800" dirty="0"/>
              <a:t>)</a:t>
            </a:r>
            <a:r>
              <a:rPr lang="sr-Cyrl-RS" sz="2800" dirty="0"/>
              <a:t> олакшање патњи.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08806"/>
      </p:ext>
    </p:extLst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Улога сестре при пријему пацијента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/>
            <a:r>
              <a:rPr lang="sr-Cyrl-RS" dirty="0"/>
              <a:t> Прва се сусреће са пацијентом и игра кључну улогу у тријажи пацијената</a:t>
            </a:r>
            <a:endParaRPr lang="en-US" dirty="0"/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r>
              <a:rPr lang="sr-Cyrl-RS" u="sng" dirty="0"/>
              <a:t>Битно је: </a:t>
            </a:r>
          </a:p>
          <a:p>
            <a:pPr>
              <a:buFont typeface="Wingdings" pitchFamily="2" charset="2"/>
              <a:buChar char="v"/>
            </a:pPr>
            <a:r>
              <a:rPr lang="sr-Cyrl-RS" dirty="0"/>
              <a:t> </a:t>
            </a:r>
            <a:r>
              <a:rPr lang="sr-Cyrl-RS" sz="2600" dirty="0"/>
              <a:t>поздравити пацијента и родбину на топао и емпатски начин;</a:t>
            </a:r>
          </a:p>
          <a:p>
            <a:pPr>
              <a:buFont typeface="Wingdings" pitchFamily="2" charset="2"/>
              <a:buChar char="v"/>
            </a:pPr>
            <a:r>
              <a:rPr lang="sr-Cyrl-RS" sz="2600" dirty="0"/>
              <a:t>урадити брзу визуелну процену;</a:t>
            </a:r>
          </a:p>
          <a:p>
            <a:pPr>
              <a:buFont typeface="Wingdings" pitchFamily="2" charset="2"/>
              <a:buChar char="v"/>
            </a:pPr>
            <a:r>
              <a:rPr lang="sr-Cyrl-RS" sz="2600" dirty="0"/>
              <a:t>документовати своју процену и пренети осталим члановима тима;</a:t>
            </a:r>
          </a:p>
          <a:p>
            <a:pPr>
              <a:buFont typeface="Wingdings" pitchFamily="2" charset="2"/>
              <a:buChar char="v"/>
            </a:pPr>
            <a:r>
              <a:rPr lang="sr-Cyrl-RS" sz="2600" dirty="0"/>
              <a:t>дати одређене смернице и савете породици и пацијенту.</a:t>
            </a: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56958"/>
      </p:ext>
    </p:extLst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r>
              <a:rPr lang="sr-Cyrl-RS" sz="4000" dirty="0"/>
              <a:t>Етичност и поштовање права пацијената са менталним сметњама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21673" y="1828800"/>
            <a:ext cx="861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Потреба о бризи од стране струковних медицинских сестара је универзална</a:t>
            </a:r>
          </a:p>
          <a:p>
            <a:pPr>
              <a:buFont typeface="Wingdings" pitchFamily="2" charset="2"/>
              <a:buChar char="v"/>
            </a:pPr>
            <a:endParaRPr lang="sr-Cyrl-R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Саставни део сестринства је поштовање људских права</a:t>
            </a:r>
          </a:p>
          <a:p>
            <a:pPr>
              <a:buFont typeface="Wingdings" pitchFamily="2" charset="2"/>
              <a:buChar char="v"/>
            </a:pPr>
            <a:endParaRPr lang="sr-Cyrl-R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Сестринска брига нема ограничења</a:t>
            </a:r>
          </a:p>
          <a:p>
            <a:pPr>
              <a:buFont typeface="Wingdings" pitchFamily="2" charset="2"/>
              <a:buChar char="v"/>
            </a:pPr>
            <a:endParaRPr lang="sr-Cyrl-R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sr-Cyrl-RS" sz="2600" dirty="0">
                <a:latin typeface="Times New Roman" pitchFamily="18" charset="0"/>
                <a:cs typeface="Times New Roman" pitchFamily="18" charset="0"/>
              </a:rPr>
              <a:t>Струковна сестра има улогу у пружању ментално-здравствене услуге појединцу, породици и заједници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612632"/>
      </p:ext>
    </p:extLst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295400"/>
          </a:xfrm>
        </p:spPr>
        <p:txBody>
          <a:bodyPr/>
          <a:lstStyle/>
          <a:p>
            <a:r>
              <a:rPr lang="sr-Cyrl-RS" sz="3200" dirty="0"/>
              <a:t>Струковна медицинска сестра у раду са особама са менталним сметњама има обавезу да: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4297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sr-Cyrl-RS" dirty="0"/>
              <a:t>Препозна и разуме пацијентов основни проблем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Има идеју о врсти потребне неге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Пружи адекватну негу</a:t>
            </a:r>
          </a:p>
          <a:p>
            <a:pPr>
              <a:buFont typeface="Wingdings" pitchFamily="2" charset="2"/>
              <a:buChar char="v"/>
            </a:pPr>
            <a:endParaRPr lang="sr-Cyrl-RS" dirty="0"/>
          </a:p>
          <a:p>
            <a:pPr>
              <a:buFont typeface="Wingdings" pitchFamily="2" charset="2"/>
              <a:buChar char="v"/>
            </a:pPr>
            <a:r>
              <a:rPr lang="sr-Cyrl-RS" dirty="0"/>
              <a:t>Користи изворе информација (здравствена историја, базе података, ауто/хетероанамнеза)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1946"/>
      </p:ext>
    </p:extLst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24000"/>
          </a:xfrm>
        </p:spPr>
        <p:txBody>
          <a:bodyPr/>
          <a:lstStyle/>
          <a:p>
            <a:r>
              <a:rPr lang="sr-Cyrl-RS" sz="4400" dirty="0"/>
              <a:t>Шест важних подручја у ментално-здравственој заштити: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981200"/>
            <a:ext cx="8915400" cy="4724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sr-Cyrl-RS" dirty="0"/>
              <a:t>материјална добра</a:t>
            </a:r>
          </a:p>
          <a:p>
            <a:pPr marL="514350" indent="-514350">
              <a:buAutoNum type="arabicParenR"/>
            </a:pPr>
            <a:endParaRPr lang="sr-Cyrl-RS" dirty="0"/>
          </a:p>
          <a:p>
            <a:pPr marL="514350" indent="-514350">
              <a:buAutoNum type="arabicParenR"/>
            </a:pPr>
            <a:r>
              <a:rPr lang="sr-Cyrl-RS" dirty="0"/>
              <a:t>копинг (</a:t>
            </a:r>
            <a:r>
              <a:rPr lang="en-US" dirty="0">
                <a:sym typeface="Symbol"/>
              </a:rPr>
              <a:t>coping)</a:t>
            </a:r>
            <a:endParaRPr lang="sr-Cyrl-RS" dirty="0"/>
          </a:p>
          <a:p>
            <a:pPr marL="514350" indent="-514350">
              <a:buAutoNum type="arabicParenR"/>
            </a:pPr>
            <a:endParaRPr lang="sr-Cyrl-RS" dirty="0"/>
          </a:p>
          <a:p>
            <a:pPr marL="514350" indent="-514350">
              <a:buAutoNum type="arabicParenR"/>
            </a:pPr>
            <a:r>
              <a:rPr lang="sr-Cyrl-RS" dirty="0"/>
              <a:t>ментално функционисање</a:t>
            </a:r>
            <a:endParaRPr lang="en-US" dirty="0"/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 startAt="4"/>
            </a:pPr>
            <a:r>
              <a:rPr lang="sr-Cyrl-RS" dirty="0"/>
              <a:t>социјални супорт</a:t>
            </a:r>
            <a:endParaRPr lang="en-US" dirty="0"/>
          </a:p>
          <a:p>
            <a:pPr marL="514350" indent="-514350">
              <a:buFont typeface="+mj-lt"/>
              <a:buAutoNum type="arabicParenR" startAt="4"/>
            </a:pPr>
            <a:endParaRPr lang="sr-Cyrl-RS" dirty="0"/>
          </a:p>
          <a:p>
            <a:pPr marL="514350" indent="-514350">
              <a:buFont typeface="+mj-lt"/>
              <a:buAutoNum type="arabicParenR" startAt="4"/>
            </a:pPr>
            <a:r>
              <a:rPr lang="sr-Cyrl-RS" dirty="0"/>
              <a:t>одрживост мотивације</a:t>
            </a:r>
          </a:p>
          <a:p>
            <a:pPr marL="514350" indent="-514350">
              <a:buFont typeface="+mj-lt"/>
              <a:buAutoNum type="arabicParenR" startAt="4"/>
            </a:pPr>
            <a:endParaRPr lang="sr-Cyrl-RS" dirty="0"/>
          </a:p>
          <a:p>
            <a:pPr marL="514350" indent="-514350">
              <a:buFont typeface="+mj-lt"/>
              <a:buAutoNum type="arabicParenR" startAt="4"/>
            </a:pPr>
            <a:r>
              <a:rPr lang="sr-Cyrl-RS" dirty="0"/>
              <a:t>очување здравља</a:t>
            </a:r>
            <a:endParaRPr lang="en-US" dirty="0"/>
          </a:p>
          <a:p>
            <a:pPr marL="514350" indent="-514350">
              <a:buAutoNum type="arabicParenR"/>
            </a:pPr>
            <a:endParaRPr lang="sr-Cyrl-R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48911"/>
      </p:ext>
    </p:extLst>
  </p:cSld>
  <p:clrMapOvr>
    <a:masterClrMapping/>
  </p:clrMapOvr>
  <p:transition>
    <p:zoom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654</TotalTime>
  <Words>688</Words>
  <Application>Microsoft Office PowerPoint</Application>
  <PresentationFormat>On-screen Show (4:3)</PresentationFormat>
  <Paragraphs>129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Century Gothic</vt:lpstr>
      <vt:lpstr>Courier New</vt:lpstr>
      <vt:lpstr>Palatino Linotype</vt:lpstr>
      <vt:lpstr>Times New Roman</vt:lpstr>
      <vt:lpstr>Wingdings</vt:lpstr>
      <vt:lpstr>Executive</vt:lpstr>
      <vt:lpstr>Концепција менталног здравља  Улога стуковне сестре у очувању менталног здравља</vt:lpstr>
      <vt:lpstr>Шта је ментално здравље?</vt:lpstr>
      <vt:lpstr>PowerPoint Presentation</vt:lpstr>
      <vt:lpstr>Улога и задаци струковне сестре у тиму:</vt:lpstr>
      <vt:lpstr>Главне обавезе стуковне сестре</vt:lpstr>
      <vt:lpstr>Улога сестре при пријему пацијента</vt:lpstr>
      <vt:lpstr>Етичност и поштовање права пацијената са менталним сметњама</vt:lpstr>
      <vt:lpstr>Струковна медицинска сестра у раду са особама са менталним сметњама има обавезу да:</vt:lpstr>
      <vt:lpstr>Шест важних подручја у ментално-здравственој заштити:</vt:lpstr>
      <vt:lpstr>Када почиње брига за ментално здравље?</vt:lpstr>
      <vt:lpstr>Рад је организован у:</vt:lpstr>
      <vt:lpstr>Закључак </vt:lpstr>
      <vt:lpstr>Десет корака за очување менталног здравља</vt:lpstr>
      <vt:lpstr>Ментална болест није избор, али оправак јесте</vt:lpstr>
      <vt:lpstr>Хвала на пажњи!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Концепција менталног здравља  Улога стуковне сестре у очувању менталног здравља</dc:title>
  <dc:creator>Milena</dc:creator>
  <cp:lastModifiedBy>nmuric91@gmail.com</cp:lastModifiedBy>
  <cp:revision>45</cp:revision>
  <dcterms:created xsi:type="dcterms:W3CDTF">2006-08-16T00:00:00Z</dcterms:created>
  <dcterms:modified xsi:type="dcterms:W3CDTF">2020-10-01T14:58:32Z</dcterms:modified>
</cp:coreProperties>
</file>